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sldIdLst>
    <p:sldId id="258" r:id="rId5"/>
    <p:sldId id="265" r:id="rId6"/>
    <p:sldId id="257" r:id="rId7"/>
    <p:sldId id="289" r:id="rId8"/>
    <p:sldId id="262" r:id="rId9"/>
    <p:sldId id="267" r:id="rId10"/>
    <p:sldId id="293" r:id="rId11"/>
    <p:sldId id="263" r:id="rId12"/>
    <p:sldId id="290" r:id="rId13"/>
    <p:sldId id="284" r:id="rId14"/>
    <p:sldId id="266" r:id="rId15"/>
    <p:sldId id="286" r:id="rId16"/>
    <p:sldId id="280" r:id="rId17"/>
    <p:sldId id="292" r:id="rId18"/>
    <p:sldId id="270" r:id="rId19"/>
    <p:sldId id="272" r:id="rId20"/>
    <p:sldId id="274" r:id="rId21"/>
    <p:sldId id="261" r:id="rId22"/>
    <p:sldId id="288" r:id="rId23"/>
    <p:sldId id="271" r:id="rId24"/>
    <p:sldId id="269" r:id="rId25"/>
    <p:sldId id="291" r:id="rId26"/>
    <p:sldId id="287" r:id="rId27"/>
    <p:sldId id="268" r:id="rId28"/>
    <p:sldId id="285" r:id="rId29"/>
    <p:sldId id="264" r:id="rId30"/>
    <p:sldId id="25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7C43EF-9409-085F-35DB-D85112991329}" v="15" dt="2026-02-23T12:55:05.448"/>
    <p1510:client id="{8059D28A-DA7E-FFC9-F4B0-1D16543D1FA9}" v="48" dt="2026-02-23T11:02:57.473"/>
    <p1510:client id="{CE1DAB6B-4676-2852-E20C-2ECA7A69CC14}" v="213" dt="2026-02-23T11:03:54.8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Douglas" userId="S::rebecca.douglas@eastmidlands-cca.gov.uk::b67f0f21-b963-4143-a348-f35151bdf920" providerId="AD" clId="Web-{AF70DB63-F752-9DCA-DD1B-9D8FAAFA4C36}"/>
    <pc:docChg chg="delSld">
      <pc:chgData name="Rebecca Douglas" userId="S::rebecca.douglas@eastmidlands-cca.gov.uk::b67f0f21-b963-4143-a348-f35151bdf920" providerId="AD" clId="Web-{AF70DB63-F752-9DCA-DD1B-9D8FAAFA4C36}" dt="2026-02-09T15:22:02.641" v="1"/>
      <pc:docMkLst>
        <pc:docMk/>
      </pc:docMkLst>
    </pc:docChg>
  </pc:docChgLst>
  <pc:docChgLst>
    <pc:chgData name="Rebecca Douglas" userId="S::rebecca.douglas@eastmidlands-cca.gov.uk::b67f0f21-b963-4143-a348-f35151bdf920" providerId="AD" clId="Web-{46AD32C4-0E29-8FB2-C014-65E8AB1A0764}"/>
    <pc:docChg chg="addSld modSld">
      <pc:chgData name="Rebecca Douglas" userId="S::rebecca.douglas@eastmidlands-cca.gov.uk::b67f0f21-b963-4143-a348-f35151bdf920" providerId="AD" clId="Web-{46AD32C4-0E29-8FB2-C014-65E8AB1A0764}" dt="2026-02-16T13:43:01.383" v="4" actId="20577"/>
      <pc:docMkLst>
        <pc:docMk/>
      </pc:docMkLst>
      <pc:sldChg chg="modSp add">
        <pc:chgData name="Rebecca Douglas" userId="S::rebecca.douglas@eastmidlands-cca.gov.uk::b67f0f21-b963-4143-a348-f35151bdf920" providerId="AD" clId="Web-{46AD32C4-0E29-8FB2-C014-65E8AB1A0764}" dt="2026-02-16T13:43:01.383" v="4" actId="20577"/>
        <pc:sldMkLst>
          <pc:docMk/>
          <pc:sldMk cId="2880224884" sldId="270"/>
        </pc:sldMkLst>
        <pc:spChg chg="mod">
          <ac:chgData name="Rebecca Douglas" userId="S::rebecca.douglas@eastmidlands-cca.gov.uk::b67f0f21-b963-4143-a348-f35151bdf920" providerId="AD" clId="Web-{46AD32C4-0E29-8FB2-C014-65E8AB1A0764}" dt="2026-02-16T13:43:01.383" v="4" actId="20577"/>
          <ac:spMkLst>
            <pc:docMk/>
            <pc:sldMk cId="2880224884" sldId="270"/>
            <ac:spMk id="3" creationId="{66414722-F594-6960-30C2-05C5888A2939}"/>
          </ac:spMkLst>
        </pc:spChg>
      </pc:sldChg>
    </pc:docChg>
  </pc:docChgLst>
  <pc:docChgLst>
    <pc:chgData name="Rebecca Douglas" userId="S::rebecca.douglas@eastmidlands-cca.gov.uk::b67f0f21-b963-4143-a348-f35151bdf920" providerId="AD" clId="Web-{B3DE7FE7-A982-A45E-5402-380F59963C1F}"/>
    <pc:docChg chg="addSld delSld modSld sldOrd">
      <pc:chgData name="Rebecca Douglas" userId="S::rebecca.douglas@eastmidlands-cca.gov.uk::b67f0f21-b963-4143-a348-f35151bdf920" providerId="AD" clId="Web-{B3DE7FE7-A982-A45E-5402-380F59963C1F}" dt="2026-02-16T12:09:43.657" v="14"/>
      <pc:docMkLst>
        <pc:docMk/>
      </pc:docMkLst>
      <pc:sldChg chg="del">
        <pc:chgData name="Rebecca Douglas" userId="S::rebecca.douglas@eastmidlands-cca.gov.uk::b67f0f21-b963-4143-a348-f35151bdf920" providerId="AD" clId="Web-{B3DE7FE7-A982-A45E-5402-380F59963C1F}" dt="2026-02-16T12:09:15.782" v="12"/>
        <pc:sldMkLst>
          <pc:docMk/>
          <pc:sldMk cId="1228908168" sldId="257"/>
        </pc:sldMkLst>
      </pc:sldChg>
      <pc:sldChg chg="ord">
        <pc:chgData name="Rebecca Douglas" userId="S::rebecca.douglas@eastmidlands-cca.gov.uk::b67f0f21-b963-4143-a348-f35151bdf920" providerId="AD" clId="Web-{B3DE7FE7-A982-A45E-5402-380F59963C1F}" dt="2026-02-16T12:09:43.657" v="14"/>
        <pc:sldMkLst>
          <pc:docMk/>
          <pc:sldMk cId="1535035868" sldId="262"/>
        </pc:sldMkLst>
      </pc:sldChg>
      <pc:sldChg chg="add">
        <pc:chgData name="Rebecca Douglas" userId="S::rebecca.douglas@eastmidlands-cca.gov.uk::b67f0f21-b963-4143-a348-f35151bdf920" providerId="AD" clId="Web-{B3DE7FE7-A982-A45E-5402-380F59963C1F}" dt="2026-02-16T11:55:47.378" v="0"/>
        <pc:sldMkLst>
          <pc:docMk/>
          <pc:sldMk cId="3378067680" sldId="267"/>
        </pc:sldMkLst>
      </pc:sldChg>
      <pc:sldChg chg="modSp add">
        <pc:chgData name="Rebecca Douglas" userId="S::rebecca.douglas@eastmidlands-cca.gov.uk::b67f0f21-b963-4143-a348-f35151bdf920" providerId="AD" clId="Web-{B3DE7FE7-A982-A45E-5402-380F59963C1F}" dt="2026-02-16T11:58:25.349" v="10" actId="1076"/>
        <pc:sldMkLst>
          <pc:docMk/>
          <pc:sldMk cId="3657373335" sldId="268"/>
        </pc:sldMkLst>
        <pc:spChg chg="mod">
          <ac:chgData name="Rebecca Douglas" userId="S::rebecca.douglas@eastmidlands-cca.gov.uk::b67f0f21-b963-4143-a348-f35151bdf920" providerId="AD" clId="Web-{B3DE7FE7-A982-A45E-5402-380F59963C1F}" dt="2026-02-16T11:58:10.614" v="9" actId="14100"/>
          <ac:spMkLst>
            <pc:docMk/>
            <pc:sldMk cId="3657373335" sldId="268"/>
            <ac:spMk id="3" creationId="{FDFAEB36-5A1D-AF91-87D7-83D7C5357CB7}"/>
          </ac:spMkLst>
        </pc:spChg>
        <pc:spChg chg="mod">
          <ac:chgData name="Rebecca Douglas" userId="S::rebecca.douglas@eastmidlands-cca.gov.uk::b67f0f21-b963-4143-a348-f35151bdf920" providerId="AD" clId="Web-{B3DE7FE7-A982-A45E-5402-380F59963C1F}" dt="2026-02-16T11:58:25.349" v="10" actId="1076"/>
          <ac:spMkLst>
            <pc:docMk/>
            <pc:sldMk cId="3657373335" sldId="268"/>
            <ac:spMk id="4" creationId="{8DEEB586-D360-7931-9791-91040C0D4419}"/>
          </ac:spMkLst>
        </pc:spChg>
      </pc:sldChg>
      <pc:sldChg chg="add">
        <pc:chgData name="Rebecca Douglas" userId="S::rebecca.douglas@eastmidlands-cca.gov.uk::b67f0f21-b963-4143-a348-f35151bdf920" providerId="AD" clId="Web-{B3DE7FE7-A982-A45E-5402-380F59963C1F}" dt="2026-02-16T12:00:03.022" v="11"/>
        <pc:sldMkLst>
          <pc:docMk/>
          <pc:sldMk cId="296896133" sldId="269"/>
        </pc:sldMkLst>
      </pc:sldChg>
    </pc:docChg>
  </pc:docChgLst>
  <pc:docChgLst>
    <pc:chgData name="Rebecca Douglas" userId="S::rebecca.douglas@eastmidlands-cca.gov.uk::b67f0f21-b963-4143-a348-f35151bdf920" providerId="AD" clId="Web-{0F1295AE-3D85-3FBD-4DDB-F41BD537B81C}"/>
    <pc:docChg chg="addSld delSld modSld">
      <pc:chgData name="Rebecca Douglas" userId="S::rebecca.douglas@eastmidlands-cca.gov.uk::b67f0f21-b963-4143-a348-f35151bdf920" providerId="AD" clId="Web-{0F1295AE-3D85-3FBD-4DDB-F41BD537B81C}" dt="2026-02-19T15:29:31.415" v="12" actId="1076"/>
      <pc:docMkLst>
        <pc:docMk/>
      </pc:docMkLst>
      <pc:sldChg chg="modSp">
        <pc:chgData name="Rebecca Douglas" userId="S::rebecca.douglas@eastmidlands-cca.gov.uk::b67f0f21-b963-4143-a348-f35151bdf920" providerId="AD" clId="Web-{0F1295AE-3D85-3FBD-4DDB-F41BD537B81C}" dt="2026-02-19T15:29:31.415" v="12" actId="1076"/>
        <pc:sldMkLst>
          <pc:docMk/>
          <pc:sldMk cId="3210876086" sldId="287"/>
        </pc:sldMkLst>
        <pc:spChg chg="mod">
          <ac:chgData name="Rebecca Douglas" userId="S::rebecca.douglas@eastmidlands-cca.gov.uk::b67f0f21-b963-4143-a348-f35151bdf920" providerId="AD" clId="Web-{0F1295AE-3D85-3FBD-4DDB-F41BD537B81C}" dt="2026-02-19T15:29:31.415" v="12" actId="1076"/>
          <ac:spMkLst>
            <pc:docMk/>
            <pc:sldMk cId="3210876086" sldId="287"/>
            <ac:spMk id="3" creationId="{66414722-F594-6960-30C2-05C5888A2939}"/>
          </ac:spMkLst>
        </pc:spChg>
      </pc:sldChg>
      <pc:sldChg chg="add">
        <pc:chgData name="Rebecca Douglas" userId="S::rebecca.douglas@eastmidlands-cca.gov.uk::b67f0f21-b963-4143-a348-f35151bdf920" providerId="AD" clId="Web-{0F1295AE-3D85-3FBD-4DDB-F41BD537B81C}" dt="2026-02-19T15:22:18.212" v="0"/>
        <pc:sldMkLst>
          <pc:docMk/>
          <pc:sldMk cId="2662149278" sldId="289"/>
        </pc:sldMkLst>
      </pc:sldChg>
      <pc:sldChg chg="modSp add">
        <pc:chgData name="Rebecca Douglas" userId="S::rebecca.douglas@eastmidlands-cca.gov.uk::b67f0f21-b963-4143-a348-f35151bdf920" providerId="AD" clId="Web-{0F1295AE-3D85-3FBD-4DDB-F41BD537B81C}" dt="2026-02-19T15:27:47.244" v="11" actId="20577"/>
        <pc:sldMkLst>
          <pc:docMk/>
          <pc:sldMk cId="1452148765" sldId="290"/>
        </pc:sldMkLst>
        <pc:spChg chg="mod">
          <ac:chgData name="Rebecca Douglas" userId="S::rebecca.douglas@eastmidlands-cca.gov.uk::b67f0f21-b963-4143-a348-f35151bdf920" providerId="AD" clId="Web-{0F1295AE-3D85-3FBD-4DDB-F41BD537B81C}" dt="2026-02-19T15:27:47.244" v="11" actId="20577"/>
          <ac:spMkLst>
            <pc:docMk/>
            <pc:sldMk cId="1452148765" sldId="290"/>
            <ac:spMk id="3" creationId="{66414722-F594-6960-30C2-05C5888A2939}"/>
          </ac:spMkLst>
        </pc:spChg>
      </pc:sldChg>
    </pc:docChg>
  </pc:docChgLst>
  <pc:docChgLst>
    <pc:chgData name="Rebecca Douglas" userId="S::rebecca.douglas@eastmidlands-cca.gov.uk::b67f0f21-b963-4143-a348-f35151bdf920" providerId="AD" clId="Web-{48072C40-8499-5011-0193-FC571F5F0358}"/>
    <pc:docChg chg="addSld delSld modSld">
      <pc:chgData name="Rebecca Douglas" userId="S::rebecca.douglas@eastmidlands-cca.gov.uk::b67f0f21-b963-4143-a348-f35151bdf920" providerId="AD" clId="Web-{48072C40-8499-5011-0193-FC571F5F0358}" dt="2026-02-20T08:23:24.426" v="38"/>
      <pc:docMkLst>
        <pc:docMk/>
      </pc:docMkLst>
      <pc:sldChg chg="addSp modSp add">
        <pc:chgData name="Rebecca Douglas" userId="S::rebecca.douglas@eastmidlands-cca.gov.uk::b67f0f21-b963-4143-a348-f35151bdf920" providerId="AD" clId="Web-{48072C40-8499-5011-0193-FC571F5F0358}" dt="2026-02-20T08:23:01.831" v="37" actId="1076"/>
        <pc:sldMkLst>
          <pc:docMk/>
          <pc:sldMk cId="3693690079" sldId="291"/>
        </pc:sldMkLst>
        <pc:spChg chg="mod">
          <ac:chgData name="Rebecca Douglas" userId="S::rebecca.douglas@eastmidlands-cca.gov.uk::b67f0f21-b963-4143-a348-f35151bdf920" providerId="AD" clId="Web-{48072C40-8499-5011-0193-FC571F5F0358}" dt="2026-02-20T08:22:49.519" v="35" actId="20577"/>
          <ac:spMkLst>
            <pc:docMk/>
            <pc:sldMk cId="3693690079" sldId="291"/>
            <ac:spMk id="3" creationId="{66414722-F594-6960-30C2-05C5888A2939}"/>
          </ac:spMkLst>
        </pc:spChg>
        <pc:picChg chg="add mod">
          <ac:chgData name="Rebecca Douglas" userId="S::rebecca.douglas@eastmidlands-cca.gov.uk::b67f0f21-b963-4143-a348-f35151bdf920" providerId="AD" clId="Web-{48072C40-8499-5011-0193-FC571F5F0358}" dt="2026-02-20T08:23:01.831" v="37" actId="1076"/>
          <ac:picMkLst>
            <pc:docMk/>
            <pc:sldMk cId="3693690079" sldId="291"/>
            <ac:picMk id="4" creationId="{FA9A7C20-A9F6-70FD-0A87-28C5D4F2AA7A}"/>
          </ac:picMkLst>
        </pc:picChg>
      </pc:sldChg>
    </pc:docChg>
  </pc:docChgLst>
  <pc:docChgLst>
    <pc:chgData name="Rebecca Douglas" userId="S::rebecca.douglas@eastmidlands-cca.gov.uk::b67f0f21-b963-4143-a348-f35151bdf920" providerId="AD" clId="Web-{4F0D9E58-0945-C7B1-DF5E-4B52962D3813}"/>
    <pc:docChg chg="addSld modSld">
      <pc:chgData name="Rebecca Douglas" userId="S::rebecca.douglas@eastmidlands-cca.gov.uk::b67f0f21-b963-4143-a348-f35151bdf920" providerId="AD" clId="Web-{4F0D9E58-0945-C7B1-DF5E-4B52962D3813}" dt="2026-02-13T13:47:59.993" v="5" actId="14100"/>
      <pc:docMkLst>
        <pc:docMk/>
      </pc:docMkLst>
      <pc:sldChg chg="modSp add">
        <pc:chgData name="Rebecca Douglas" userId="S::rebecca.douglas@eastmidlands-cca.gov.uk::b67f0f21-b963-4143-a348-f35151bdf920" providerId="AD" clId="Web-{4F0D9E58-0945-C7B1-DF5E-4B52962D3813}" dt="2026-02-13T13:47:59.993" v="5" actId="14100"/>
        <pc:sldMkLst>
          <pc:docMk/>
          <pc:sldMk cId="1943775394" sldId="263"/>
        </pc:sldMkLst>
        <pc:spChg chg="mod">
          <ac:chgData name="Rebecca Douglas" userId="S::rebecca.douglas@eastmidlands-cca.gov.uk::b67f0f21-b963-4143-a348-f35151bdf920" providerId="AD" clId="Web-{4F0D9E58-0945-C7B1-DF5E-4B52962D3813}" dt="2026-02-13T13:47:59.993" v="5" actId="14100"/>
          <ac:spMkLst>
            <pc:docMk/>
            <pc:sldMk cId="1943775394" sldId="263"/>
            <ac:spMk id="3" creationId="{66414722-F594-6960-30C2-05C5888A2939}"/>
          </ac:spMkLst>
        </pc:spChg>
      </pc:sldChg>
    </pc:docChg>
  </pc:docChgLst>
  <pc:docChgLst>
    <pc:chgData name="Rebecca Douglas" userId="S::rebecca.douglas@eastmidlands-cca.gov.uk::b67f0f21-b963-4143-a348-f35151bdf920" providerId="AD" clId="Web-{7A244380-C06C-AE1E-B92D-578E03E53BF6}"/>
    <pc:docChg chg="addSld modSld">
      <pc:chgData name="Rebecca Douglas" userId="S::rebecca.douglas@eastmidlands-cca.gov.uk::b67f0f21-b963-4143-a348-f35151bdf920" providerId="AD" clId="Web-{7A244380-C06C-AE1E-B92D-578E03E53BF6}" dt="2026-02-18T15:15:13.937" v="7"/>
      <pc:docMkLst>
        <pc:docMk/>
      </pc:docMkLst>
      <pc:sldChg chg="modSp add">
        <pc:chgData name="Rebecca Douglas" userId="S::rebecca.douglas@eastmidlands-cca.gov.uk::b67f0f21-b963-4143-a348-f35151bdf920" providerId="AD" clId="Web-{7A244380-C06C-AE1E-B92D-578E03E53BF6}" dt="2026-02-18T14:56:36.338" v="5" actId="14100"/>
        <pc:sldMkLst>
          <pc:docMk/>
          <pc:sldMk cId="2799289702" sldId="272"/>
        </pc:sldMkLst>
        <pc:spChg chg="mod">
          <ac:chgData name="Rebecca Douglas" userId="S::rebecca.douglas@eastmidlands-cca.gov.uk::b67f0f21-b963-4143-a348-f35151bdf920" providerId="AD" clId="Web-{7A244380-C06C-AE1E-B92D-578E03E53BF6}" dt="2026-02-18T14:56:36.338" v="5" actId="14100"/>
          <ac:spMkLst>
            <pc:docMk/>
            <pc:sldMk cId="2799289702" sldId="272"/>
            <ac:spMk id="3" creationId="{66414722-F594-6960-30C2-05C5888A2939}"/>
          </ac:spMkLst>
        </pc:spChg>
      </pc:sldChg>
      <pc:sldChg chg="add">
        <pc:chgData name="Rebecca Douglas" userId="S::rebecca.douglas@eastmidlands-cca.gov.uk::b67f0f21-b963-4143-a348-f35151bdf920" providerId="AD" clId="Web-{7A244380-C06C-AE1E-B92D-578E03E53BF6}" dt="2026-02-18T15:15:13.937" v="7"/>
        <pc:sldMkLst>
          <pc:docMk/>
          <pc:sldMk cId="2507651129" sldId="274"/>
        </pc:sldMkLst>
      </pc:sldChg>
    </pc:docChg>
  </pc:docChgLst>
  <pc:docChgLst>
    <pc:chgData name="Rebecca Douglas" userId="S::rebecca.douglas@eastmidlands-cca.gov.uk::b67f0f21-b963-4143-a348-f35151bdf920" providerId="AD" clId="Web-{6A7C43EF-9409-085F-35DB-D85112991329}"/>
    <pc:docChg chg="modSld">
      <pc:chgData name="Rebecca Douglas" userId="S::rebecca.douglas@eastmidlands-cca.gov.uk::b67f0f21-b963-4143-a348-f35151bdf920" providerId="AD" clId="Web-{6A7C43EF-9409-085F-35DB-D85112991329}" dt="2026-02-23T12:55:05.448" v="10" actId="20577"/>
      <pc:docMkLst>
        <pc:docMk/>
      </pc:docMkLst>
      <pc:sldChg chg="modSp">
        <pc:chgData name="Rebecca Douglas" userId="S::rebecca.douglas@eastmidlands-cca.gov.uk::b67f0f21-b963-4143-a348-f35151bdf920" providerId="AD" clId="Web-{6A7C43EF-9409-085F-35DB-D85112991329}" dt="2026-02-23T12:55:05.448" v="10" actId="20577"/>
        <pc:sldMkLst>
          <pc:docMk/>
          <pc:sldMk cId="2414788355" sldId="286"/>
        </pc:sldMkLst>
        <pc:spChg chg="mod">
          <ac:chgData name="Rebecca Douglas" userId="S::rebecca.douglas@eastmidlands-cca.gov.uk::b67f0f21-b963-4143-a348-f35151bdf920" providerId="AD" clId="Web-{6A7C43EF-9409-085F-35DB-D85112991329}" dt="2026-02-23T12:55:05.448" v="10" actId="20577"/>
          <ac:spMkLst>
            <pc:docMk/>
            <pc:sldMk cId="2414788355" sldId="286"/>
            <ac:spMk id="3" creationId="{F6F85C73-A6E5-82A6-AD9B-EB1F4A29A104}"/>
          </ac:spMkLst>
        </pc:spChg>
      </pc:sldChg>
    </pc:docChg>
  </pc:docChgLst>
  <pc:docChgLst>
    <pc:chgData name="Rebecca Douglas" userId="S::rebecca.douglas@eastmidlands-cca.gov.uk::b67f0f21-b963-4143-a348-f35151bdf920" providerId="AD" clId="Web-{8059D28A-DA7E-FFC9-F4B0-1D16543D1FA9}"/>
    <pc:docChg chg="addSld delSld modSld">
      <pc:chgData name="Rebecca Douglas" userId="S::rebecca.douglas@eastmidlands-cca.gov.uk::b67f0f21-b963-4143-a348-f35151bdf920" providerId="AD" clId="Web-{8059D28A-DA7E-FFC9-F4B0-1D16543D1FA9}" dt="2026-02-23T11:02:57.473" v="27" actId="20577"/>
      <pc:docMkLst>
        <pc:docMk/>
      </pc:docMkLst>
      <pc:sldChg chg="del">
        <pc:chgData name="Rebecca Douglas" userId="S::rebecca.douglas@eastmidlands-cca.gov.uk::b67f0f21-b963-4143-a348-f35151bdf920" providerId="AD" clId="Web-{8059D28A-DA7E-FFC9-F4B0-1D16543D1FA9}" dt="2026-02-23T11:01:28.029" v="1"/>
        <pc:sldMkLst>
          <pc:docMk/>
          <pc:sldMk cId="3795393527" sldId="278"/>
        </pc:sldMkLst>
      </pc:sldChg>
      <pc:sldChg chg="modSp add">
        <pc:chgData name="Rebecca Douglas" userId="S::rebecca.douglas@eastmidlands-cca.gov.uk::b67f0f21-b963-4143-a348-f35151bdf920" providerId="AD" clId="Web-{8059D28A-DA7E-FFC9-F4B0-1D16543D1FA9}" dt="2026-02-23T11:02:57.473" v="27" actId="20577"/>
        <pc:sldMkLst>
          <pc:docMk/>
          <pc:sldMk cId="2062160717" sldId="293"/>
        </pc:sldMkLst>
        <pc:spChg chg="mod">
          <ac:chgData name="Rebecca Douglas" userId="S::rebecca.douglas@eastmidlands-cca.gov.uk::b67f0f21-b963-4143-a348-f35151bdf920" providerId="AD" clId="Web-{8059D28A-DA7E-FFC9-F4B0-1D16543D1FA9}" dt="2026-02-23T11:02:57.473" v="27" actId="20577"/>
          <ac:spMkLst>
            <pc:docMk/>
            <pc:sldMk cId="2062160717" sldId="293"/>
            <ac:spMk id="3" creationId="{66414722-F594-6960-30C2-05C5888A2939}"/>
          </ac:spMkLst>
        </pc:spChg>
      </pc:sldChg>
    </pc:docChg>
  </pc:docChgLst>
  <pc:docChgLst>
    <pc:chgData name="Rebecca Douglas" userId="S::rebecca.douglas@eastmidlands-cca.gov.uk::b67f0f21-b963-4143-a348-f35151bdf920" providerId="AD" clId="Web-{8CAC21E0-7AAA-4736-B1FA-E508B51D7441}"/>
    <pc:docChg chg="addSld modSld">
      <pc:chgData name="Rebecca Douglas" userId="S::rebecca.douglas@eastmidlands-cca.gov.uk::b67f0f21-b963-4143-a348-f35151bdf920" providerId="AD" clId="Web-{8CAC21E0-7AAA-4736-B1FA-E508B51D7441}" dt="2026-02-16T13:36:31.712" v="76" actId="20577"/>
      <pc:docMkLst>
        <pc:docMk/>
      </pc:docMkLst>
      <pc:sldChg chg="modSp add">
        <pc:chgData name="Rebecca Douglas" userId="S::rebecca.douglas@eastmidlands-cca.gov.uk::b67f0f21-b963-4143-a348-f35151bdf920" providerId="AD" clId="Web-{8CAC21E0-7AAA-4736-B1FA-E508B51D7441}" dt="2026-02-16T13:29:59.856" v="4" actId="14100"/>
        <pc:sldMkLst>
          <pc:docMk/>
          <pc:sldMk cId="1228908168" sldId="257"/>
        </pc:sldMkLst>
        <pc:spChg chg="mod">
          <ac:chgData name="Rebecca Douglas" userId="S::rebecca.douglas@eastmidlands-cca.gov.uk::b67f0f21-b963-4143-a348-f35151bdf920" providerId="AD" clId="Web-{8CAC21E0-7AAA-4736-B1FA-E508B51D7441}" dt="2026-02-16T13:29:59.856" v="4" actId="14100"/>
          <ac:spMkLst>
            <pc:docMk/>
            <pc:sldMk cId="1228908168" sldId="257"/>
            <ac:spMk id="3" creationId="{66414722-F594-6960-30C2-05C5888A2939}"/>
          </ac:spMkLst>
        </pc:spChg>
      </pc:sldChg>
      <pc:sldChg chg="modSp">
        <pc:chgData name="Rebecca Douglas" userId="S::rebecca.douglas@eastmidlands-cca.gov.uk::b67f0f21-b963-4143-a348-f35151bdf920" providerId="AD" clId="Web-{8CAC21E0-7AAA-4736-B1FA-E508B51D7441}" dt="2026-02-16T13:31:26.063" v="15" actId="20577"/>
        <pc:sldMkLst>
          <pc:docMk/>
          <pc:sldMk cId="3716268612" sldId="264"/>
        </pc:sldMkLst>
        <pc:spChg chg="mod">
          <ac:chgData name="Rebecca Douglas" userId="S::rebecca.douglas@eastmidlands-cca.gov.uk::b67f0f21-b963-4143-a348-f35151bdf920" providerId="AD" clId="Web-{8CAC21E0-7AAA-4736-B1FA-E508B51D7441}" dt="2026-02-16T13:31:26.063" v="15" actId="20577"/>
          <ac:spMkLst>
            <pc:docMk/>
            <pc:sldMk cId="3716268612" sldId="264"/>
            <ac:spMk id="3" creationId="{66414722-F594-6960-30C2-05C5888A2939}"/>
          </ac:spMkLst>
        </pc:spChg>
      </pc:sldChg>
      <pc:sldChg chg="modSp">
        <pc:chgData name="Rebecca Douglas" userId="S::rebecca.douglas@eastmidlands-cca.gov.uk::b67f0f21-b963-4143-a348-f35151bdf920" providerId="AD" clId="Web-{8CAC21E0-7AAA-4736-B1FA-E508B51D7441}" dt="2026-02-16T13:31:11.219" v="12" actId="20577"/>
        <pc:sldMkLst>
          <pc:docMk/>
          <pc:sldMk cId="2754660574" sldId="266"/>
        </pc:sldMkLst>
        <pc:spChg chg="mod">
          <ac:chgData name="Rebecca Douglas" userId="S::rebecca.douglas@eastmidlands-cca.gov.uk::b67f0f21-b963-4143-a348-f35151bdf920" providerId="AD" clId="Web-{8CAC21E0-7AAA-4736-B1FA-E508B51D7441}" dt="2026-02-16T13:31:11.219" v="12" actId="20577"/>
          <ac:spMkLst>
            <pc:docMk/>
            <pc:sldMk cId="2754660574" sldId="266"/>
            <ac:spMk id="3" creationId="{959C94AB-42BB-8FBA-1BA8-8C8E0608D262}"/>
          </ac:spMkLst>
        </pc:spChg>
      </pc:sldChg>
      <pc:sldChg chg="delSp modSp">
        <pc:chgData name="Rebecca Douglas" userId="S::rebecca.douglas@eastmidlands-cca.gov.uk::b67f0f21-b963-4143-a348-f35151bdf920" providerId="AD" clId="Web-{8CAC21E0-7AAA-4736-B1FA-E508B51D7441}" dt="2026-02-16T13:36:31.712" v="76" actId="20577"/>
        <pc:sldMkLst>
          <pc:docMk/>
          <pc:sldMk cId="3378067680" sldId="267"/>
        </pc:sldMkLst>
        <pc:spChg chg="mod">
          <ac:chgData name="Rebecca Douglas" userId="S::rebecca.douglas@eastmidlands-cca.gov.uk::b67f0f21-b963-4143-a348-f35151bdf920" providerId="AD" clId="Web-{8CAC21E0-7AAA-4736-B1FA-E508B51D7441}" dt="2026-02-16T13:36:31.712" v="76" actId="20577"/>
          <ac:spMkLst>
            <pc:docMk/>
            <pc:sldMk cId="3378067680" sldId="267"/>
            <ac:spMk id="3" creationId="{66414722-F594-6960-30C2-05C5888A2939}"/>
          </ac:spMkLst>
        </pc:spChg>
      </pc:sldChg>
      <pc:sldChg chg="delSp modSp">
        <pc:chgData name="Rebecca Douglas" userId="S::rebecca.douglas@eastmidlands-cca.gov.uk::b67f0f21-b963-4143-a348-f35151bdf920" providerId="AD" clId="Web-{8CAC21E0-7AAA-4736-B1FA-E508B51D7441}" dt="2026-02-16T13:35:11.116" v="48" actId="20577"/>
        <pc:sldMkLst>
          <pc:docMk/>
          <pc:sldMk cId="3657373335" sldId="268"/>
        </pc:sldMkLst>
        <pc:spChg chg="mod">
          <ac:chgData name="Rebecca Douglas" userId="S::rebecca.douglas@eastmidlands-cca.gov.uk::b67f0f21-b963-4143-a348-f35151bdf920" providerId="AD" clId="Web-{8CAC21E0-7AAA-4736-B1FA-E508B51D7441}" dt="2026-02-16T13:34:12.677" v="42" actId="20577"/>
          <ac:spMkLst>
            <pc:docMk/>
            <pc:sldMk cId="3657373335" sldId="268"/>
            <ac:spMk id="3" creationId="{FDFAEB36-5A1D-AF91-87D7-83D7C5357CB7}"/>
          </ac:spMkLst>
        </pc:spChg>
        <pc:spChg chg="mod">
          <ac:chgData name="Rebecca Douglas" userId="S::rebecca.douglas@eastmidlands-cca.gov.uk::b67f0f21-b963-4143-a348-f35151bdf920" providerId="AD" clId="Web-{8CAC21E0-7AAA-4736-B1FA-E508B51D7441}" dt="2026-02-16T13:35:11.116" v="48" actId="20577"/>
          <ac:spMkLst>
            <pc:docMk/>
            <pc:sldMk cId="3657373335" sldId="268"/>
            <ac:spMk id="4" creationId="{8DEEB586-D360-7931-9791-91040C0D4419}"/>
          </ac:spMkLst>
        </pc:spChg>
        <pc:spChg chg="mod">
          <ac:chgData name="Rebecca Douglas" userId="S::rebecca.douglas@eastmidlands-cca.gov.uk::b67f0f21-b963-4143-a348-f35151bdf920" providerId="AD" clId="Web-{8CAC21E0-7AAA-4736-B1FA-E508B51D7441}" dt="2026-02-16T13:34:43.522" v="46" actId="1076"/>
          <ac:spMkLst>
            <pc:docMk/>
            <pc:sldMk cId="3657373335" sldId="268"/>
            <ac:spMk id="7" creationId="{B601133A-675A-92AE-A5F8-768BB1B9E7A5}"/>
          </ac:spMkLst>
        </pc:spChg>
      </pc:sldChg>
      <pc:sldChg chg="delSp modSp">
        <pc:chgData name="Rebecca Douglas" userId="S::rebecca.douglas@eastmidlands-cca.gov.uk::b67f0f21-b963-4143-a348-f35151bdf920" providerId="AD" clId="Web-{8CAC21E0-7AAA-4736-B1FA-E508B51D7441}" dt="2026-02-16T13:33:41.927" v="38"/>
        <pc:sldMkLst>
          <pc:docMk/>
          <pc:sldMk cId="296896133" sldId="269"/>
        </pc:sldMkLst>
        <pc:spChg chg="mod">
          <ac:chgData name="Rebecca Douglas" userId="S::rebecca.douglas@eastmidlands-cca.gov.uk::b67f0f21-b963-4143-a348-f35151bdf920" providerId="AD" clId="Web-{8CAC21E0-7AAA-4736-B1FA-E508B51D7441}" dt="2026-02-16T13:33:37.926" v="37" actId="20577"/>
          <ac:spMkLst>
            <pc:docMk/>
            <pc:sldMk cId="296896133" sldId="269"/>
            <ac:spMk id="2" creationId="{B5AAD6DB-C322-0F19-06AD-F1E3C371F9DC}"/>
          </ac:spMkLst>
        </pc:spChg>
        <pc:spChg chg="mod">
          <ac:chgData name="Rebecca Douglas" userId="S::rebecca.douglas@eastmidlands-cca.gov.uk::b67f0f21-b963-4143-a348-f35151bdf920" providerId="AD" clId="Web-{8CAC21E0-7AAA-4736-B1FA-E508B51D7441}" dt="2026-02-16T13:33:14.988" v="32" actId="20577"/>
          <ac:spMkLst>
            <pc:docMk/>
            <pc:sldMk cId="296896133" sldId="269"/>
            <ac:spMk id="3" creationId="{66414722-F594-6960-30C2-05C5888A2939}"/>
          </ac:spMkLst>
        </pc:spChg>
      </pc:sldChg>
    </pc:docChg>
  </pc:docChgLst>
  <pc:docChgLst>
    <pc:chgData name="Rebecca Douglas" userId="S::rebecca.douglas@eastmidlands-cca.gov.uk::b67f0f21-b963-4143-a348-f35151bdf920" providerId="AD" clId="Web-{F83DCC75-2132-2BF9-616A-245DECB695A6}"/>
    <pc:docChg chg="addSld delSld modSld sldOrd">
      <pc:chgData name="Rebecca Douglas" userId="S::rebecca.douglas@eastmidlands-cca.gov.uk::b67f0f21-b963-4143-a348-f35151bdf920" providerId="AD" clId="Web-{F83DCC75-2132-2BF9-616A-245DECB695A6}" dt="2026-02-19T08:55:41.128" v="354"/>
      <pc:docMkLst>
        <pc:docMk/>
      </pc:docMkLst>
      <pc:sldChg chg="modSp">
        <pc:chgData name="Rebecca Douglas" userId="S::rebecca.douglas@eastmidlands-cca.gov.uk::b67f0f21-b963-4143-a348-f35151bdf920" providerId="AD" clId="Web-{F83DCC75-2132-2BF9-616A-245DECB695A6}" dt="2026-02-19T08:43:33.023" v="145" actId="20577"/>
        <pc:sldMkLst>
          <pc:docMk/>
          <pc:sldMk cId="0" sldId="256"/>
        </pc:sldMkLst>
        <pc:spChg chg="mod">
          <ac:chgData name="Rebecca Douglas" userId="S::rebecca.douglas@eastmidlands-cca.gov.uk::b67f0f21-b963-4143-a348-f35151bdf920" providerId="AD" clId="Web-{F83DCC75-2132-2BF9-616A-245DECB695A6}" dt="2026-02-19T08:43:33.023" v="145" actId="20577"/>
          <ac:spMkLst>
            <pc:docMk/>
            <pc:sldMk cId="0" sldId="256"/>
            <ac:spMk id="90" creationId="{00000000-0000-0000-0000-000000000000}"/>
          </ac:spMkLst>
        </pc:spChg>
      </pc:sldChg>
      <pc:sldChg chg="modSp">
        <pc:chgData name="Rebecca Douglas" userId="S::rebecca.douglas@eastmidlands-cca.gov.uk::b67f0f21-b963-4143-a348-f35151bdf920" providerId="AD" clId="Web-{F83DCC75-2132-2BF9-616A-245DECB695A6}" dt="2026-02-19T08:54:07.189" v="345" actId="20577"/>
        <pc:sldMkLst>
          <pc:docMk/>
          <pc:sldMk cId="3052220005" sldId="258"/>
        </pc:sldMkLst>
        <pc:spChg chg="mod">
          <ac:chgData name="Rebecca Douglas" userId="S::rebecca.douglas@eastmidlands-cca.gov.uk::b67f0f21-b963-4143-a348-f35151bdf920" providerId="AD" clId="Web-{F83DCC75-2132-2BF9-616A-245DECB695A6}" dt="2026-02-19T08:54:07.189" v="345" actId="20577"/>
          <ac:spMkLst>
            <pc:docMk/>
            <pc:sldMk cId="3052220005" sldId="258"/>
            <ac:spMk id="3" creationId="{5B4040FB-7BD5-EE2E-7289-557926790D01}"/>
          </ac:spMkLst>
        </pc:spChg>
      </pc:sldChg>
      <pc:sldChg chg="modSp">
        <pc:chgData name="Rebecca Douglas" userId="S::rebecca.douglas@eastmidlands-cca.gov.uk::b67f0f21-b963-4143-a348-f35151bdf920" providerId="AD" clId="Web-{F83DCC75-2132-2BF9-616A-245DECB695A6}" dt="2026-02-19T08:44:20.902" v="152" actId="20577"/>
        <pc:sldMkLst>
          <pc:docMk/>
          <pc:sldMk cId="3678593666" sldId="261"/>
        </pc:sldMkLst>
        <pc:spChg chg="mod">
          <ac:chgData name="Rebecca Douglas" userId="S::rebecca.douglas@eastmidlands-cca.gov.uk::b67f0f21-b963-4143-a348-f35151bdf920" providerId="AD" clId="Web-{F83DCC75-2132-2BF9-616A-245DECB695A6}" dt="2026-02-19T08:44:20.902" v="152" actId="20577"/>
          <ac:spMkLst>
            <pc:docMk/>
            <pc:sldMk cId="3678593666" sldId="261"/>
            <ac:spMk id="3" creationId="{66414722-F594-6960-30C2-05C5888A2939}"/>
          </ac:spMkLst>
        </pc:spChg>
      </pc:sldChg>
      <pc:sldChg chg="modSp">
        <pc:chgData name="Rebecca Douglas" userId="S::rebecca.douglas@eastmidlands-cca.gov.uk::b67f0f21-b963-4143-a348-f35151bdf920" providerId="AD" clId="Web-{F83DCC75-2132-2BF9-616A-245DECB695A6}" dt="2026-02-19T08:43:49.727" v="148" actId="20577"/>
        <pc:sldMkLst>
          <pc:docMk/>
          <pc:sldMk cId="1535035868" sldId="262"/>
        </pc:sldMkLst>
        <pc:spChg chg="mod">
          <ac:chgData name="Rebecca Douglas" userId="S::rebecca.douglas@eastmidlands-cca.gov.uk::b67f0f21-b963-4143-a348-f35151bdf920" providerId="AD" clId="Web-{F83DCC75-2132-2BF9-616A-245DECB695A6}" dt="2026-02-19T08:43:49.727" v="148" actId="20577"/>
          <ac:spMkLst>
            <pc:docMk/>
            <pc:sldMk cId="1535035868" sldId="262"/>
            <ac:spMk id="3" creationId="{66414722-F594-6960-30C2-05C5888A2939}"/>
          </ac:spMkLst>
        </pc:spChg>
      </pc:sldChg>
      <pc:sldChg chg="modSp">
        <pc:chgData name="Rebecca Douglas" userId="S::rebecca.douglas@eastmidlands-cca.gov.uk::b67f0f21-b963-4143-a348-f35151bdf920" providerId="AD" clId="Web-{F83DCC75-2132-2BF9-616A-245DECB695A6}" dt="2026-02-19T08:42:13.481" v="55" actId="20577"/>
        <pc:sldMkLst>
          <pc:docMk/>
          <pc:sldMk cId="1256070539" sldId="265"/>
        </pc:sldMkLst>
        <pc:spChg chg="mod">
          <ac:chgData name="Rebecca Douglas" userId="S::rebecca.douglas@eastmidlands-cca.gov.uk::b67f0f21-b963-4143-a348-f35151bdf920" providerId="AD" clId="Web-{F83DCC75-2132-2BF9-616A-245DECB695A6}" dt="2026-02-19T08:42:13.481" v="55" actId="20577"/>
          <ac:spMkLst>
            <pc:docMk/>
            <pc:sldMk cId="1256070539" sldId="265"/>
            <ac:spMk id="3" creationId="{721116BA-730B-F4AC-0874-FAE9EE15723A}"/>
          </ac:spMkLst>
        </pc:spChg>
      </pc:sldChg>
      <pc:sldChg chg="modSp">
        <pc:chgData name="Rebecca Douglas" userId="S::rebecca.douglas@eastmidlands-cca.gov.uk::b67f0f21-b963-4143-a348-f35151bdf920" providerId="AD" clId="Web-{F83DCC75-2132-2BF9-616A-245DECB695A6}" dt="2026-02-19T08:42:47.768" v="95" actId="20577"/>
        <pc:sldMkLst>
          <pc:docMk/>
          <pc:sldMk cId="2754660574" sldId="266"/>
        </pc:sldMkLst>
        <pc:spChg chg="mod">
          <ac:chgData name="Rebecca Douglas" userId="S::rebecca.douglas@eastmidlands-cca.gov.uk::b67f0f21-b963-4143-a348-f35151bdf920" providerId="AD" clId="Web-{F83DCC75-2132-2BF9-616A-245DECB695A6}" dt="2026-02-19T08:42:47.768" v="95" actId="20577"/>
          <ac:spMkLst>
            <pc:docMk/>
            <pc:sldMk cId="2754660574" sldId="266"/>
            <ac:spMk id="3" creationId="{959C94AB-42BB-8FBA-1BA8-8C8E0608D262}"/>
          </ac:spMkLst>
        </pc:spChg>
      </pc:sldChg>
      <pc:sldChg chg="modSp">
        <pc:chgData name="Rebecca Douglas" userId="S::rebecca.douglas@eastmidlands-cca.gov.uk::b67f0f21-b963-4143-a348-f35151bdf920" providerId="AD" clId="Web-{F83DCC75-2132-2BF9-616A-245DECB695A6}" dt="2026-02-19T08:44:34.121" v="154" actId="20577"/>
        <pc:sldMkLst>
          <pc:docMk/>
          <pc:sldMk cId="3378067680" sldId="267"/>
        </pc:sldMkLst>
        <pc:spChg chg="mod">
          <ac:chgData name="Rebecca Douglas" userId="S::rebecca.douglas@eastmidlands-cca.gov.uk::b67f0f21-b963-4143-a348-f35151bdf920" providerId="AD" clId="Web-{F83DCC75-2132-2BF9-616A-245DECB695A6}" dt="2026-02-19T08:44:34.121" v="154" actId="20577"/>
          <ac:spMkLst>
            <pc:docMk/>
            <pc:sldMk cId="3378067680" sldId="267"/>
            <ac:spMk id="3" creationId="{66414722-F594-6960-30C2-05C5888A2939}"/>
          </ac:spMkLst>
        </pc:spChg>
      </pc:sldChg>
      <pc:sldChg chg="modSp">
        <pc:chgData name="Rebecca Douglas" userId="S::rebecca.douglas@eastmidlands-cca.gov.uk::b67f0f21-b963-4143-a348-f35151bdf920" providerId="AD" clId="Web-{F83DCC75-2132-2BF9-616A-245DECB695A6}" dt="2026-02-19T08:43:19.365" v="130" actId="20577"/>
        <pc:sldMkLst>
          <pc:docMk/>
          <pc:sldMk cId="296896133" sldId="269"/>
        </pc:sldMkLst>
        <pc:spChg chg="mod">
          <ac:chgData name="Rebecca Douglas" userId="S::rebecca.douglas@eastmidlands-cca.gov.uk::b67f0f21-b963-4143-a348-f35151bdf920" providerId="AD" clId="Web-{F83DCC75-2132-2BF9-616A-245DECB695A6}" dt="2026-02-19T08:43:19.365" v="130" actId="20577"/>
          <ac:spMkLst>
            <pc:docMk/>
            <pc:sldMk cId="296896133" sldId="269"/>
            <ac:spMk id="3" creationId="{66414722-F594-6960-30C2-05C5888A2939}"/>
          </ac:spMkLst>
        </pc:spChg>
      </pc:sldChg>
      <pc:sldChg chg="modSp">
        <pc:chgData name="Rebecca Douglas" userId="S::rebecca.douglas@eastmidlands-cca.gov.uk::b67f0f21-b963-4143-a348-f35151bdf920" providerId="AD" clId="Web-{F83DCC75-2132-2BF9-616A-245DECB695A6}" dt="2026-02-19T08:43:11.849" v="111" actId="20577"/>
        <pc:sldMkLst>
          <pc:docMk/>
          <pc:sldMk cId="2925867221" sldId="271"/>
        </pc:sldMkLst>
        <pc:spChg chg="mod">
          <ac:chgData name="Rebecca Douglas" userId="S::rebecca.douglas@eastmidlands-cca.gov.uk::b67f0f21-b963-4143-a348-f35151bdf920" providerId="AD" clId="Web-{F83DCC75-2132-2BF9-616A-245DECB695A6}" dt="2026-02-19T08:43:11.849" v="111" actId="20577"/>
          <ac:spMkLst>
            <pc:docMk/>
            <pc:sldMk cId="2925867221" sldId="271"/>
            <ac:spMk id="3" creationId="{66414722-F594-6960-30C2-05C5888A2939}"/>
          </ac:spMkLst>
        </pc:spChg>
      </pc:sldChg>
      <pc:sldChg chg="modSp">
        <pc:chgData name="Rebecca Douglas" userId="S::rebecca.douglas@eastmidlands-cca.gov.uk::b67f0f21-b963-4143-a348-f35151bdf920" providerId="AD" clId="Web-{F83DCC75-2132-2BF9-616A-245DECB695A6}" dt="2026-02-19T08:42:04.871" v="42" actId="20577"/>
        <pc:sldMkLst>
          <pc:docMk/>
          <pc:sldMk cId="2507651129" sldId="274"/>
        </pc:sldMkLst>
        <pc:spChg chg="mod">
          <ac:chgData name="Rebecca Douglas" userId="S::rebecca.douglas@eastmidlands-cca.gov.uk::b67f0f21-b963-4143-a348-f35151bdf920" providerId="AD" clId="Web-{F83DCC75-2132-2BF9-616A-245DECB695A6}" dt="2026-02-19T08:42:04.871" v="42" actId="20577"/>
          <ac:spMkLst>
            <pc:docMk/>
            <pc:sldMk cId="2507651129" sldId="274"/>
            <ac:spMk id="3" creationId="{66414722-F594-6960-30C2-05C5888A2939}"/>
          </ac:spMkLst>
        </pc:spChg>
      </pc:sldChg>
      <pc:sldChg chg="modSp add replId">
        <pc:chgData name="Rebecca Douglas" userId="S::rebecca.douglas@eastmidlands-cca.gov.uk::b67f0f21-b963-4143-a348-f35151bdf920" providerId="AD" clId="Web-{F83DCC75-2132-2BF9-616A-245DECB695A6}" dt="2026-02-19T08:51:53.887" v="280" actId="20577"/>
        <pc:sldMkLst>
          <pc:docMk/>
          <pc:sldMk cId="132920131" sldId="280"/>
        </pc:sldMkLst>
        <pc:spChg chg="mod">
          <ac:chgData name="Rebecca Douglas" userId="S::rebecca.douglas@eastmidlands-cca.gov.uk::b67f0f21-b963-4143-a348-f35151bdf920" providerId="AD" clId="Web-{F83DCC75-2132-2BF9-616A-245DECB695A6}" dt="2026-02-19T08:51:53.887" v="280" actId="20577"/>
          <ac:spMkLst>
            <pc:docMk/>
            <pc:sldMk cId="132920131" sldId="280"/>
            <ac:spMk id="3" creationId="{2EFB130C-3F36-D0AE-4D3F-AD32A60B26A8}"/>
          </ac:spMkLst>
        </pc:spChg>
      </pc:sldChg>
    </pc:docChg>
  </pc:docChgLst>
  <pc:docChgLst>
    <pc:chgData name="Rebecca Douglas" userId="S::rebecca.douglas@eastmidlands-cca.gov.uk::b67f0f21-b963-4143-a348-f35151bdf920" providerId="AD" clId="Web-{CE1DAB6B-4676-2852-E20C-2ECA7A69CC14}"/>
    <pc:docChg chg="addSld delSld modSld sldOrd">
      <pc:chgData name="Rebecca Douglas" userId="S::rebecca.douglas@eastmidlands-cca.gov.uk::b67f0f21-b963-4143-a348-f35151bdf920" providerId="AD" clId="Web-{CE1DAB6B-4676-2852-E20C-2ECA7A69CC14}" dt="2026-02-23T11:03:52.742" v="119" actId="20577"/>
      <pc:docMkLst>
        <pc:docMk/>
      </pc:docMkLst>
      <pc:sldChg chg="modSp">
        <pc:chgData name="Rebecca Douglas" userId="S::rebecca.douglas@eastmidlands-cca.gov.uk::b67f0f21-b963-4143-a348-f35151bdf920" providerId="AD" clId="Web-{CE1DAB6B-4676-2852-E20C-2ECA7A69CC14}" dt="2026-02-23T10:57:31.263" v="40" actId="20577"/>
        <pc:sldMkLst>
          <pc:docMk/>
          <pc:sldMk cId="3716268612" sldId="264"/>
        </pc:sldMkLst>
        <pc:spChg chg="mod">
          <ac:chgData name="Rebecca Douglas" userId="S::rebecca.douglas@eastmidlands-cca.gov.uk::b67f0f21-b963-4143-a348-f35151bdf920" providerId="AD" clId="Web-{CE1DAB6B-4676-2852-E20C-2ECA7A69CC14}" dt="2026-02-23T10:57:31.263" v="40" actId="20577"/>
          <ac:spMkLst>
            <pc:docMk/>
            <pc:sldMk cId="3716268612" sldId="264"/>
            <ac:spMk id="3" creationId="{66414722-F594-6960-30C2-05C5888A2939}"/>
          </ac:spMkLst>
        </pc:spChg>
      </pc:sldChg>
      <pc:sldChg chg="modSp">
        <pc:chgData name="Rebecca Douglas" userId="S::rebecca.douglas@eastmidlands-cca.gov.uk::b67f0f21-b963-4143-a348-f35151bdf920" providerId="AD" clId="Web-{CE1DAB6B-4676-2852-E20C-2ECA7A69CC14}" dt="2026-02-23T11:03:45.101" v="117" actId="20577"/>
        <pc:sldMkLst>
          <pc:docMk/>
          <pc:sldMk cId="2754660574" sldId="266"/>
        </pc:sldMkLst>
        <pc:spChg chg="mod">
          <ac:chgData name="Rebecca Douglas" userId="S::rebecca.douglas@eastmidlands-cca.gov.uk::b67f0f21-b963-4143-a348-f35151bdf920" providerId="AD" clId="Web-{CE1DAB6B-4676-2852-E20C-2ECA7A69CC14}" dt="2026-02-23T11:03:45.101" v="117" actId="20577"/>
          <ac:spMkLst>
            <pc:docMk/>
            <pc:sldMk cId="2754660574" sldId="266"/>
            <ac:spMk id="3" creationId="{959C94AB-42BB-8FBA-1BA8-8C8E0608D262}"/>
          </ac:spMkLst>
        </pc:spChg>
      </pc:sldChg>
      <pc:sldChg chg="ord">
        <pc:chgData name="Rebecca Douglas" userId="S::rebecca.douglas@eastmidlands-cca.gov.uk::b67f0f21-b963-4143-a348-f35151bdf920" providerId="AD" clId="Web-{CE1DAB6B-4676-2852-E20C-2ECA7A69CC14}" dt="2026-02-23T10:53:49.869" v="24"/>
        <pc:sldMkLst>
          <pc:docMk/>
          <pc:sldMk cId="3378067680" sldId="267"/>
        </pc:sldMkLst>
      </pc:sldChg>
      <pc:sldChg chg="ord">
        <pc:chgData name="Rebecca Douglas" userId="S::rebecca.douglas@eastmidlands-cca.gov.uk::b67f0f21-b963-4143-a348-f35151bdf920" providerId="AD" clId="Web-{CE1DAB6B-4676-2852-E20C-2ECA7A69CC14}" dt="2026-02-23T10:56:29.184" v="37"/>
        <pc:sldMkLst>
          <pc:docMk/>
          <pc:sldMk cId="2507651129" sldId="274"/>
        </pc:sldMkLst>
      </pc:sldChg>
      <pc:sldChg chg="modSp ord">
        <pc:chgData name="Rebecca Douglas" userId="S::rebecca.douglas@eastmidlands-cca.gov.uk::b67f0f21-b963-4143-a348-f35151bdf920" providerId="AD" clId="Web-{CE1DAB6B-4676-2852-E20C-2ECA7A69CC14}" dt="2026-02-23T10:54:49.402" v="32" actId="20577"/>
        <pc:sldMkLst>
          <pc:docMk/>
          <pc:sldMk cId="3795393527" sldId="278"/>
        </pc:sldMkLst>
        <pc:spChg chg="mod">
          <ac:chgData name="Rebecca Douglas" userId="S::rebecca.douglas@eastmidlands-cca.gov.uk::b67f0f21-b963-4143-a348-f35151bdf920" providerId="AD" clId="Web-{CE1DAB6B-4676-2852-E20C-2ECA7A69CC14}" dt="2026-02-23T10:54:49.402" v="32" actId="20577"/>
          <ac:spMkLst>
            <pc:docMk/>
            <pc:sldMk cId="3795393527" sldId="278"/>
            <ac:spMk id="3" creationId="{15396336-6E4A-EAEA-7811-AE0AC73BA829}"/>
          </ac:spMkLst>
        </pc:spChg>
      </pc:sldChg>
      <pc:sldChg chg="del">
        <pc:chgData name="Rebecca Douglas" userId="S::rebecca.douglas@eastmidlands-cca.gov.uk::b67f0f21-b963-4143-a348-f35151bdf920" providerId="AD" clId="Web-{CE1DAB6B-4676-2852-E20C-2ECA7A69CC14}" dt="2026-02-23T10:41:39.662" v="19"/>
        <pc:sldMkLst>
          <pc:docMk/>
          <pc:sldMk cId="419945820" sldId="281"/>
        </pc:sldMkLst>
      </pc:sldChg>
      <pc:sldChg chg="modSp">
        <pc:chgData name="Rebecca Douglas" userId="S::rebecca.douglas@eastmidlands-cca.gov.uk::b67f0f21-b963-4143-a348-f35151bdf920" providerId="AD" clId="Web-{CE1DAB6B-4676-2852-E20C-2ECA7A69CC14}" dt="2026-02-23T11:03:52.742" v="119" actId="20577"/>
        <pc:sldMkLst>
          <pc:docMk/>
          <pc:sldMk cId="2414788355" sldId="286"/>
        </pc:sldMkLst>
        <pc:spChg chg="mod">
          <ac:chgData name="Rebecca Douglas" userId="S::rebecca.douglas@eastmidlands-cca.gov.uk::b67f0f21-b963-4143-a348-f35151bdf920" providerId="AD" clId="Web-{CE1DAB6B-4676-2852-E20C-2ECA7A69CC14}" dt="2026-02-23T11:03:52.742" v="119" actId="20577"/>
          <ac:spMkLst>
            <pc:docMk/>
            <pc:sldMk cId="2414788355" sldId="286"/>
            <ac:spMk id="3" creationId="{F6F85C73-A6E5-82A6-AD9B-EB1F4A29A104}"/>
          </ac:spMkLst>
        </pc:spChg>
      </pc:sldChg>
      <pc:sldChg chg="delSp modSp add">
        <pc:chgData name="Rebecca Douglas" userId="S::rebecca.douglas@eastmidlands-cca.gov.uk::b67f0f21-b963-4143-a348-f35151bdf920" providerId="AD" clId="Web-{CE1DAB6B-4676-2852-E20C-2ECA7A69CC14}" dt="2026-02-23T10:41:29.677" v="18" actId="1076"/>
        <pc:sldMkLst>
          <pc:docMk/>
          <pc:sldMk cId="1881335265" sldId="292"/>
        </pc:sldMkLst>
        <pc:spChg chg="mod">
          <ac:chgData name="Rebecca Douglas" userId="S::rebecca.douglas@eastmidlands-cca.gov.uk::b67f0f21-b963-4143-a348-f35151bdf920" providerId="AD" clId="Web-{CE1DAB6B-4676-2852-E20C-2ECA7A69CC14}" dt="2026-02-23T10:41:29.677" v="18" actId="1076"/>
          <ac:spMkLst>
            <pc:docMk/>
            <pc:sldMk cId="1881335265" sldId="292"/>
            <ac:spMk id="3" creationId="{66414722-F594-6960-30C2-05C5888A2939}"/>
          </ac:spMkLst>
        </pc:spChg>
        <pc:picChg chg="del">
          <ac:chgData name="Rebecca Douglas" userId="S::rebecca.douglas@eastmidlands-cca.gov.uk::b67f0f21-b963-4143-a348-f35151bdf920" providerId="AD" clId="Web-{CE1DAB6B-4676-2852-E20C-2ECA7A69CC14}" dt="2026-02-23T10:40:54.114" v="1"/>
          <ac:picMkLst>
            <pc:docMk/>
            <pc:sldMk cId="1881335265" sldId="292"/>
            <ac:picMk id="4" creationId="{8FA85CDA-E981-4AD2-B8A6-EB33A123C4CE}"/>
          </ac:picMkLst>
        </pc:picChg>
      </pc:sldChg>
      <pc:sldChg chg="modSp">
        <pc:chgData name="Rebecca Douglas" userId="S::rebecca.douglas@eastmidlands-cca.gov.uk::b67f0f21-b963-4143-a348-f35151bdf920" providerId="AD" clId="Web-{CE1DAB6B-4676-2852-E20C-2ECA7A69CC14}" dt="2026-02-23T11:03:22.990" v="114" actId="20577"/>
        <pc:sldMkLst>
          <pc:docMk/>
          <pc:sldMk cId="2062160717" sldId="293"/>
        </pc:sldMkLst>
        <pc:spChg chg="mod">
          <ac:chgData name="Rebecca Douglas" userId="S::rebecca.douglas@eastmidlands-cca.gov.uk::b67f0f21-b963-4143-a348-f35151bdf920" providerId="AD" clId="Web-{CE1DAB6B-4676-2852-E20C-2ECA7A69CC14}" dt="2026-02-23T11:03:22.990" v="114" actId="20577"/>
          <ac:spMkLst>
            <pc:docMk/>
            <pc:sldMk cId="2062160717" sldId="293"/>
            <ac:spMk id="3" creationId="{66414722-F594-6960-30C2-05C5888A2939}"/>
          </ac:spMkLst>
        </pc:spChg>
      </pc:sldChg>
    </pc:docChg>
  </pc:docChgLst>
  <pc:docChgLst>
    <pc:chgData name="Rebecca Douglas" userId="S::rebecca.douglas@eastmidlands-cca.gov.uk::b67f0f21-b963-4143-a348-f35151bdf920" providerId="AD" clId="Web-{322D7CA4-CE5A-5500-535D-A80D87573B4E}"/>
    <pc:docChg chg="addSld modSld">
      <pc:chgData name="Rebecca Douglas" userId="S::rebecca.douglas@eastmidlands-cca.gov.uk::b67f0f21-b963-4143-a348-f35151bdf920" providerId="AD" clId="Web-{322D7CA4-CE5A-5500-535D-A80D87573B4E}" dt="2026-02-13T13:54:38.176" v="7"/>
      <pc:docMkLst>
        <pc:docMk/>
      </pc:docMkLst>
      <pc:sldChg chg="modSp add">
        <pc:chgData name="Rebecca Douglas" userId="S::rebecca.douglas@eastmidlands-cca.gov.uk::b67f0f21-b963-4143-a348-f35151bdf920" providerId="AD" clId="Web-{322D7CA4-CE5A-5500-535D-A80D87573B4E}" dt="2026-02-13T13:49:58.389" v="4" actId="20577"/>
        <pc:sldMkLst>
          <pc:docMk/>
          <pc:sldMk cId="3716268612" sldId="264"/>
        </pc:sldMkLst>
        <pc:spChg chg="mod">
          <ac:chgData name="Rebecca Douglas" userId="S::rebecca.douglas@eastmidlands-cca.gov.uk::b67f0f21-b963-4143-a348-f35151bdf920" providerId="AD" clId="Web-{322D7CA4-CE5A-5500-535D-A80D87573B4E}" dt="2026-02-13T13:49:58.389" v="4" actId="20577"/>
          <ac:spMkLst>
            <pc:docMk/>
            <pc:sldMk cId="3716268612" sldId="264"/>
            <ac:spMk id="3" creationId="{66414722-F594-6960-30C2-05C5888A2939}"/>
          </ac:spMkLst>
        </pc:spChg>
      </pc:sldChg>
      <pc:sldChg chg="modSp add">
        <pc:chgData name="Rebecca Douglas" userId="S::rebecca.douglas@eastmidlands-cca.gov.uk::b67f0f21-b963-4143-a348-f35151bdf920" providerId="AD" clId="Web-{322D7CA4-CE5A-5500-535D-A80D87573B4E}" dt="2026-02-13T13:50:55.750" v="6" actId="1076"/>
        <pc:sldMkLst>
          <pc:docMk/>
          <pc:sldMk cId="1256070539" sldId="265"/>
        </pc:sldMkLst>
        <pc:spChg chg="mod">
          <ac:chgData name="Rebecca Douglas" userId="S::rebecca.douglas@eastmidlands-cca.gov.uk::b67f0f21-b963-4143-a348-f35151bdf920" providerId="AD" clId="Web-{322D7CA4-CE5A-5500-535D-A80D87573B4E}" dt="2026-02-13T13:50:55.750" v="6" actId="1076"/>
          <ac:spMkLst>
            <pc:docMk/>
            <pc:sldMk cId="1256070539" sldId="265"/>
            <ac:spMk id="3" creationId="{721116BA-730B-F4AC-0874-FAE9EE15723A}"/>
          </ac:spMkLst>
        </pc:spChg>
      </pc:sldChg>
      <pc:sldChg chg="add">
        <pc:chgData name="Rebecca Douglas" userId="S::rebecca.douglas@eastmidlands-cca.gov.uk::b67f0f21-b963-4143-a348-f35151bdf920" providerId="AD" clId="Web-{322D7CA4-CE5A-5500-535D-A80D87573B4E}" dt="2026-02-13T13:54:38.176" v="7"/>
        <pc:sldMkLst>
          <pc:docMk/>
          <pc:sldMk cId="2754660574" sldId="266"/>
        </pc:sldMkLst>
      </pc:sldChg>
    </pc:docChg>
  </pc:docChgLst>
  <pc:docChgLst>
    <pc:chgData name="Rebecca Douglas" userId="S::rebecca.douglas@eastmidlands-cca.gov.uk::b67f0f21-b963-4143-a348-f35151bdf920" providerId="AD" clId="Web-{A9189688-0602-2933-1AA2-C80B06A7A3AD}"/>
    <pc:docChg chg="addSld modSld sldOrd">
      <pc:chgData name="Rebecca Douglas" userId="S::rebecca.douglas@eastmidlands-cca.gov.uk::b67f0f21-b963-4143-a348-f35151bdf920" providerId="AD" clId="Web-{A9189688-0602-2933-1AA2-C80B06A7A3AD}" dt="2026-02-16T15:59:53.011" v="17" actId="1076"/>
      <pc:docMkLst>
        <pc:docMk/>
      </pc:docMkLst>
      <pc:sldChg chg="ord">
        <pc:chgData name="Rebecca Douglas" userId="S::rebecca.douglas@eastmidlands-cca.gov.uk::b67f0f21-b963-4143-a348-f35151bdf920" providerId="AD" clId="Web-{A9189688-0602-2933-1AA2-C80B06A7A3AD}" dt="2026-02-16T15:58:21.822" v="0"/>
        <pc:sldMkLst>
          <pc:docMk/>
          <pc:sldMk cId="3716268612" sldId="264"/>
        </pc:sldMkLst>
      </pc:sldChg>
      <pc:sldChg chg="ord">
        <pc:chgData name="Rebecca Douglas" userId="S::rebecca.douglas@eastmidlands-cca.gov.uk::b67f0f21-b963-4143-a348-f35151bdf920" providerId="AD" clId="Web-{A9189688-0602-2933-1AA2-C80B06A7A3AD}" dt="2026-02-16T15:58:40.353" v="1"/>
        <pc:sldMkLst>
          <pc:docMk/>
          <pc:sldMk cId="3657373335" sldId="268"/>
        </pc:sldMkLst>
      </pc:sldChg>
      <pc:sldChg chg="delSp modSp add">
        <pc:chgData name="Rebecca Douglas" userId="S::rebecca.douglas@eastmidlands-cca.gov.uk::b67f0f21-b963-4143-a348-f35151bdf920" providerId="AD" clId="Web-{A9189688-0602-2933-1AA2-C80B06A7A3AD}" dt="2026-02-16T15:59:53.011" v="17" actId="1076"/>
        <pc:sldMkLst>
          <pc:docMk/>
          <pc:sldMk cId="2925867221" sldId="271"/>
        </pc:sldMkLst>
        <pc:spChg chg="mod">
          <ac:chgData name="Rebecca Douglas" userId="S::rebecca.douglas@eastmidlands-cca.gov.uk::b67f0f21-b963-4143-a348-f35151bdf920" providerId="AD" clId="Web-{A9189688-0602-2933-1AA2-C80B06A7A3AD}" dt="2026-02-16T15:59:53.011" v="17" actId="1076"/>
          <ac:spMkLst>
            <pc:docMk/>
            <pc:sldMk cId="2925867221" sldId="271"/>
            <ac:spMk id="3" creationId="{66414722-F594-6960-30C2-05C5888A2939}"/>
          </ac:spMkLst>
        </pc:spChg>
      </pc:sldChg>
    </pc:docChg>
  </pc:docChgLst>
  <pc:docChgLst>
    <pc:chgData name="Rebecca Douglas" userId="S::rebecca.douglas@eastmidlands-cca.gov.uk::b67f0f21-b963-4143-a348-f35151bdf920" providerId="AD" clId="Web-{9D91FA0E-C97A-151B-7960-B8BD962383A2}"/>
    <pc:docChg chg="modSld">
      <pc:chgData name="Rebecca Douglas" userId="S::rebecca.douglas@eastmidlands-cca.gov.uk::b67f0f21-b963-4143-a348-f35151bdf920" providerId="AD" clId="Web-{9D91FA0E-C97A-151B-7960-B8BD962383A2}" dt="2026-02-09T15:28:50.298" v="33" actId="20577"/>
      <pc:docMkLst>
        <pc:docMk/>
      </pc:docMkLst>
      <pc:sldChg chg="modSp">
        <pc:chgData name="Rebecca Douglas" userId="S::rebecca.douglas@eastmidlands-cca.gov.uk::b67f0f21-b963-4143-a348-f35151bdf920" providerId="AD" clId="Web-{9D91FA0E-C97A-151B-7960-B8BD962383A2}" dt="2026-02-09T15:27:34.735" v="18" actId="14100"/>
        <pc:sldMkLst>
          <pc:docMk/>
          <pc:sldMk cId="3678593666" sldId="261"/>
        </pc:sldMkLst>
        <pc:spChg chg="mod">
          <ac:chgData name="Rebecca Douglas" userId="S::rebecca.douglas@eastmidlands-cca.gov.uk::b67f0f21-b963-4143-a348-f35151bdf920" providerId="AD" clId="Web-{9D91FA0E-C97A-151B-7960-B8BD962383A2}" dt="2026-02-09T15:27:34.735" v="18" actId="14100"/>
          <ac:spMkLst>
            <pc:docMk/>
            <pc:sldMk cId="3678593666" sldId="261"/>
            <ac:spMk id="3" creationId="{66414722-F594-6960-30C2-05C5888A2939}"/>
          </ac:spMkLst>
        </pc:spChg>
      </pc:sldChg>
      <pc:sldChg chg="modSp">
        <pc:chgData name="Rebecca Douglas" userId="S::rebecca.douglas@eastmidlands-cca.gov.uk::b67f0f21-b963-4143-a348-f35151bdf920" providerId="AD" clId="Web-{9D91FA0E-C97A-151B-7960-B8BD962383A2}" dt="2026-02-09T15:27:51.063" v="25" actId="1076"/>
        <pc:sldMkLst>
          <pc:docMk/>
          <pc:sldMk cId="1535035868" sldId="262"/>
        </pc:sldMkLst>
        <pc:spChg chg="mod">
          <ac:chgData name="Rebecca Douglas" userId="S::rebecca.douglas@eastmidlands-cca.gov.uk::b67f0f21-b963-4143-a348-f35151bdf920" providerId="AD" clId="Web-{9D91FA0E-C97A-151B-7960-B8BD962383A2}" dt="2026-02-09T15:27:51.063" v="25" actId="1076"/>
          <ac:spMkLst>
            <pc:docMk/>
            <pc:sldMk cId="1535035868" sldId="262"/>
            <ac:spMk id="3" creationId="{66414722-F594-6960-30C2-05C5888A2939}"/>
          </ac:spMkLst>
        </pc:spChg>
      </pc:sldChg>
    </pc:docChg>
  </pc:docChgLst>
  <pc:docChgLst>
    <pc:chgData name="Rebecca Douglas" userId="S::rebecca.douglas@eastmidlands-cca.gov.uk::b67f0f21-b963-4143-a348-f35151bdf920" providerId="AD" clId="Web-{4715A874-09CD-3D7A-3F0A-5202D03E4AC9}"/>
    <pc:docChg chg="addSld delSld">
      <pc:chgData name="Rebecca Douglas" userId="S::rebecca.douglas@eastmidlands-cca.gov.uk::b67f0f21-b963-4143-a348-f35151bdf920" providerId="AD" clId="Web-{4715A874-09CD-3D7A-3F0A-5202D03E4AC9}" dt="2026-02-09T15:23:11.095" v="1"/>
      <pc:docMkLst>
        <pc:docMk/>
      </pc:docMkLst>
    </pc:docChg>
  </pc:docChgLst>
  <pc:docChgLst>
    <pc:chgData name="Sophie Wesson" userId="bbf3c0c4-438f-413d-bec6-f55384cb5fa0" providerId="ADAL" clId="{4BEA9B71-681E-4A63-9711-9D59CAB37F3C}"/>
    <pc:docChg chg="addSld modSld">
      <pc:chgData name="Sophie Wesson" userId="bbf3c0c4-438f-413d-bec6-f55384cb5fa0" providerId="ADAL" clId="{4BEA9B71-681E-4A63-9711-9D59CAB37F3C}" dt="2026-02-19T15:07:14.752" v="12" actId="1076"/>
      <pc:docMkLst>
        <pc:docMk/>
      </pc:docMkLst>
      <pc:sldChg chg="addSp modSp mod">
        <pc:chgData name="Sophie Wesson" userId="bbf3c0c4-438f-413d-bec6-f55384cb5fa0" providerId="ADAL" clId="{4BEA9B71-681E-4A63-9711-9D59CAB37F3C}" dt="2026-02-19T15:07:14.752" v="12" actId="1076"/>
        <pc:sldMkLst>
          <pc:docMk/>
          <pc:sldMk cId="3716268612" sldId="264"/>
        </pc:sldMkLst>
        <pc:spChg chg="mod">
          <ac:chgData name="Sophie Wesson" userId="bbf3c0c4-438f-413d-bec6-f55384cb5fa0" providerId="ADAL" clId="{4BEA9B71-681E-4A63-9711-9D59CAB37F3C}" dt="2026-02-19T15:07:02.242" v="8" actId="1076"/>
          <ac:spMkLst>
            <pc:docMk/>
            <pc:sldMk cId="3716268612" sldId="264"/>
            <ac:spMk id="3" creationId="{66414722-F594-6960-30C2-05C5888A2939}"/>
          </ac:spMkLst>
        </pc:spChg>
        <pc:picChg chg="add mod">
          <ac:chgData name="Sophie Wesson" userId="bbf3c0c4-438f-413d-bec6-f55384cb5fa0" providerId="ADAL" clId="{4BEA9B71-681E-4A63-9711-9D59CAB37F3C}" dt="2026-02-19T15:07:14.752" v="12" actId="1076"/>
          <ac:picMkLst>
            <pc:docMk/>
            <pc:sldMk cId="3716268612" sldId="264"/>
            <ac:picMk id="2" creationId="{A9B2F3EC-2A66-E68C-20A8-1C89224A8CC6}"/>
          </ac:picMkLst>
        </pc:picChg>
      </pc:sldChg>
      <pc:sldChg chg="addSp modSp add">
        <pc:chgData name="Sophie Wesson" userId="bbf3c0c4-438f-413d-bec6-f55384cb5fa0" providerId="ADAL" clId="{4BEA9B71-681E-4A63-9711-9D59CAB37F3C}" dt="2026-02-19T15:02:43.782" v="2" actId="1076"/>
        <pc:sldMkLst>
          <pc:docMk/>
          <pc:sldMk cId="3210876086" sldId="287"/>
        </pc:sldMkLst>
        <pc:picChg chg="add mod">
          <ac:chgData name="Sophie Wesson" userId="bbf3c0c4-438f-413d-bec6-f55384cb5fa0" providerId="ADAL" clId="{4BEA9B71-681E-4A63-9711-9D59CAB37F3C}" dt="2026-02-19T15:02:43.782" v="2" actId="1076"/>
          <ac:picMkLst>
            <pc:docMk/>
            <pc:sldMk cId="3210876086" sldId="287"/>
            <ac:picMk id="1026" creationId="{AF902C0F-D94C-8882-085D-A7E53CC92913}"/>
          </ac:picMkLst>
        </pc:picChg>
      </pc:sldChg>
      <pc:sldChg chg="addSp modSp add mod">
        <pc:chgData name="Sophie Wesson" userId="bbf3c0c4-438f-413d-bec6-f55384cb5fa0" providerId="ADAL" clId="{4BEA9B71-681E-4A63-9711-9D59CAB37F3C}" dt="2026-02-19T15:06:22.323" v="5" actId="1076"/>
        <pc:sldMkLst>
          <pc:docMk/>
          <pc:sldMk cId="2467514517" sldId="288"/>
        </pc:sldMkLst>
        <pc:picChg chg="add mod">
          <ac:chgData name="Sophie Wesson" userId="bbf3c0c4-438f-413d-bec6-f55384cb5fa0" providerId="ADAL" clId="{4BEA9B71-681E-4A63-9711-9D59CAB37F3C}" dt="2026-02-19T15:06:22.323" v="5" actId="1076"/>
          <ac:picMkLst>
            <pc:docMk/>
            <pc:sldMk cId="2467514517" sldId="288"/>
            <ac:picMk id="2" creationId="{97B1628A-E464-D481-7C00-4D0303C795E5}"/>
          </ac:picMkLst>
        </pc:picChg>
      </pc:sldChg>
    </pc:docChg>
  </pc:docChgLst>
  <pc:docChgLst>
    <pc:chgData name="Rebecca Douglas" userId="S::rebecca.douglas@eastmidlands-cca.gov.uk::b67f0f21-b963-4143-a348-f35151bdf920" providerId="AD" clId="Web-{1601EF4F-83D7-38CE-2258-782D132EF531}"/>
    <pc:docChg chg="addSld delSld modSld">
      <pc:chgData name="Rebecca Douglas" userId="S::rebecca.douglas@eastmidlands-cca.gov.uk::b67f0f21-b963-4143-a348-f35151bdf920" providerId="AD" clId="Web-{1601EF4F-83D7-38CE-2258-782D132EF531}" dt="2026-02-19T09:25:52.796" v="94" actId="1076"/>
      <pc:docMkLst>
        <pc:docMk/>
      </pc:docMkLst>
      <pc:sldChg chg="addSp modSp">
        <pc:chgData name="Rebecca Douglas" userId="S::rebecca.douglas@eastmidlands-cca.gov.uk::b67f0f21-b963-4143-a348-f35151bdf920" providerId="AD" clId="Web-{1601EF4F-83D7-38CE-2258-782D132EF531}" dt="2026-02-19T09:24:24.666" v="89" actId="20577"/>
        <pc:sldMkLst>
          <pc:docMk/>
          <pc:sldMk cId="0" sldId="256"/>
        </pc:sldMkLst>
        <pc:spChg chg="mod">
          <ac:chgData name="Rebecca Douglas" userId="S::rebecca.douglas@eastmidlands-cca.gov.uk::b67f0f21-b963-4143-a348-f35151bdf920" providerId="AD" clId="Web-{1601EF4F-83D7-38CE-2258-782D132EF531}" dt="2026-02-19T09:24:24.666" v="89" actId="20577"/>
          <ac:spMkLst>
            <pc:docMk/>
            <pc:sldMk cId="0" sldId="256"/>
            <ac:spMk id="90" creationId="{00000000-0000-0000-0000-000000000000}"/>
          </ac:spMkLst>
        </pc:spChg>
        <pc:picChg chg="add mod">
          <ac:chgData name="Rebecca Douglas" userId="S::rebecca.douglas@eastmidlands-cca.gov.uk::b67f0f21-b963-4143-a348-f35151bdf920" providerId="AD" clId="Web-{1601EF4F-83D7-38CE-2258-782D132EF531}" dt="2026-02-19T09:17:00.004" v="54" actId="1076"/>
          <ac:picMkLst>
            <pc:docMk/>
            <pc:sldMk cId="0" sldId="256"/>
            <ac:picMk id="2" creationId="{CE32468B-17EE-1C4D-391F-446963BD624A}"/>
          </ac:picMkLst>
        </pc:picChg>
      </pc:sldChg>
      <pc:sldChg chg="addSp delSp modSp">
        <pc:chgData name="Rebecca Douglas" userId="S::rebecca.douglas@eastmidlands-cca.gov.uk::b67f0f21-b963-4143-a348-f35151bdf920" providerId="AD" clId="Web-{1601EF4F-83D7-38CE-2258-782D132EF531}" dt="2026-02-19T09:04:44.915" v="50" actId="1076"/>
        <pc:sldMkLst>
          <pc:docMk/>
          <pc:sldMk cId="2754660574" sldId="266"/>
        </pc:sldMkLst>
        <pc:spChg chg="mod">
          <ac:chgData name="Rebecca Douglas" userId="S::rebecca.douglas@eastmidlands-cca.gov.uk::b67f0f21-b963-4143-a348-f35151bdf920" providerId="AD" clId="Web-{1601EF4F-83D7-38CE-2258-782D132EF531}" dt="2026-02-19T09:04:18.243" v="41" actId="20577"/>
          <ac:spMkLst>
            <pc:docMk/>
            <pc:sldMk cId="2754660574" sldId="266"/>
            <ac:spMk id="3" creationId="{959C94AB-42BB-8FBA-1BA8-8C8E0608D262}"/>
          </ac:spMkLst>
        </pc:spChg>
        <pc:spChg chg="add mod">
          <ac:chgData name="Rebecca Douglas" userId="S::rebecca.douglas@eastmidlands-cca.gov.uk::b67f0f21-b963-4143-a348-f35151bdf920" providerId="AD" clId="Web-{1601EF4F-83D7-38CE-2258-782D132EF531}" dt="2026-02-19T09:04:44.915" v="50" actId="1076"/>
          <ac:spMkLst>
            <pc:docMk/>
            <pc:sldMk cId="2754660574" sldId="266"/>
            <ac:spMk id="6" creationId="{34439ABD-9DF5-5054-032B-20B98EFBCEEA}"/>
          </ac:spMkLst>
        </pc:spChg>
      </pc:sldChg>
      <pc:sldChg chg="addSp modSp">
        <pc:chgData name="Rebecca Douglas" userId="S::rebecca.douglas@eastmidlands-cca.gov.uk::b67f0f21-b963-4143-a348-f35151bdf920" providerId="AD" clId="Web-{1601EF4F-83D7-38CE-2258-782D132EF531}" dt="2026-02-19T09:19:03.304" v="65" actId="1076"/>
        <pc:sldMkLst>
          <pc:docMk/>
          <pc:sldMk cId="3378067680" sldId="267"/>
        </pc:sldMkLst>
        <pc:spChg chg="mod">
          <ac:chgData name="Rebecca Douglas" userId="S::rebecca.douglas@eastmidlands-cca.gov.uk::b67f0f21-b963-4143-a348-f35151bdf920" providerId="AD" clId="Web-{1601EF4F-83D7-38CE-2258-782D132EF531}" dt="2026-02-19T09:05:13.697" v="52" actId="20577"/>
          <ac:spMkLst>
            <pc:docMk/>
            <pc:sldMk cId="3378067680" sldId="267"/>
            <ac:spMk id="3" creationId="{66414722-F594-6960-30C2-05C5888A2939}"/>
          </ac:spMkLst>
        </pc:spChg>
        <pc:picChg chg="add mod">
          <ac:chgData name="Rebecca Douglas" userId="S::rebecca.douglas@eastmidlands-cca.gov.uk::b67f0f21-b963-4143-a348-f35151bdf920" providerId="AD" clId="Web-{1601EF4F-83D7-38CE-2258-782D132EF531}" dt="2026-02-19T09:19:03.304" v="65" actId="1076"/>
          <ac:picMkLst>
            <pc:docMk/>
            <pc:sldMk cId="3378067680" sldId="267"/>
            <ac:picMk id="2" creationId="{0BB137E3-226E-A658-6BA8-C8E4755F5654}"/>
          </ac:picMkLst>
        </pc:picChg>
      </pc:sldChg>
      <pc:sldChg chg="addSp modSp">
        <pc:chgData name="Rebecca Douglas" userId="S::rebecca.douglas@eastmidlands-cca.gov.uk::b67f0f21-b963-4143-a348-f35151bdf920" providerId="AD" clId="Web-{1601EF4F-83D7-38CE-2258-782D132EF531}" dt="2026-02-19T09:20:50.132" v="70" actId="1076"/>
        <pc:sldMkLst>
          <pc:docMk/>
          <pc:sldMk cId="3657373335" sldId="268"/>
        </pc:sldMkLst>
        <pc:picChg chg="add mod">
          <ac:chgData name="Rebecca Douglas" userId="S::rebecca.douglas@eastmidlands-cca.gov.uk::b67f0f21-b963-4143-a348-f35151bdf920" providerId="AD" clId="Web-{1601EF4F-83D7-38CE-2258-782D132EF531}" dt="2026-02-19T09:20:50.132" v="70" actId="1076"/>
          <ac:picMkLst>
            <pc:docMk/>
            <pc:sldMk cId="3657373335" sldId="268"/>
            <ac:picMk id="2" creationId="{4FAF807D-86D6-4537-8AAE-7E2CC67B15DD}"/>
          </ac:picMkLst>
        </pc:picChg>
      </pc:sldChg>
      <pc:sldChg chg="addSp modSp">
        <pc:chgData name="Rebecca Douglas" userId="S::rebecca.douglas@eastmidlands-cca.gov.uk::b67f0f21-b963-4143-a348-f35151bdf920" providerId="AD" clId="Web-{1601EF4F-83D7-38CE-2258-782D132EF531}" dt="2026-02-19T09:20:28.038" v="69" actId="1076"/>
        <pc:sldMkLst>
          <pc:docMk/>
          <pc:sldMk cId="296896133" sldId="269"/>
        </pc:sldMkLst>
        <pc:picChg chg="add mod">
          <ac:chgData name="Rebecca Douglas" userId="S::rebecca.douglas@eastmidlands-cca.gov.uk::b67f0f21-b963-4143-a348-f35151bdf920" providerId="AD" clId="Web-{1601EF4F-83D7-38CE-2258-782D132EF531}" dt="2026-02-19T09:20:28.038" v="69" actId="1076"/>
          <ac:picMkLst>
            <pc:docMk/>
            <pc:sldMk cId="296896133" sldId="269"/>
            <ac:picMk id="4" creationId="{CC7C68BC-6286-EEE9-89EE-B5EEABF51B13}"/>
          </ac:picMkLst>
        </pc:picChg>
      </pc:sldChg>
      <pc:sldChg chg="addSp modSp">
        <pc:chgData name="Rebecca Douglas" userId="S::rebecca.douglas@eastmidlands-cca.gov.uk::b67f0f21-b963-4143-a348-f35151bdf920" providerId="AD" clId="Web-{1601EF4F-83D7-38CE-2258-782D132EF531}" dt="2026-02-19T09:17:56.193" v="56" actId="1076"/>
        <pc:sldMkLst>
          <pc:docMk/>
          <pc:sldMk cId="2925867221" sldId="271"/>
        </pc:sldMkLst>
        <pc:picChg chg="add mod">
          <ac:chgData name="Rebecca Douglas" userId="S::rebecca.douglas@eastmidlands-cca.gov.uk::b67f0f21-b963-4143-a348-f35151bdf920" providerId="AD" clId="Web-{1601EF4F-83D7-38CE-2258-782D132EF531}" dt="2026-02-19T09:17:56.193" v="56" actId="1076"/>
          <ac:picMkLst>
            <pc:docMk/>
            <pc:sldMk cId="2925867221" sldId="271"/>
            <ac:picMk id="2" creationId="{4A4BAE19-4916-4B53-B4DB-F7B87E509F41}"/>
          </ac:picMkLst>
        </pc:picChg>
      </pc:sldChg>
      <pc:sldChg chg="modSp">
        <pc:chgData name="Rebecca Douglas" userId="S::rebecca.douglas@eastmidlands-cca.gov.uk::b67f0f21-b963-4143-a348-f35151bdf920" providerId="AD" clId="Web-{1601EF4F-83D7-38CE-2258-782D132EF531}" dt="2026-02-19T09:21:46.258" v="78" actId="20577"/>
        <pc:sldMkLst>
          <pc:docMk/>
          <pc:sldMk cId="132920131" sldId="280"/>
        </pc:sldMkLst>
        <pc:spChg chg="mod">
          <ac:chgData name="Rebecca Douglas" userId="S::rebecca.douglas@eastmidlands-cca.gov.uk::b67f0f21-b963-4143-a348-f35151bdf920" providerId="AD" clId="Web-{1601EF4F-83D7-38CE-2258-782D132EF531}" dt="2026-02-19T09:21:46.258" v="78" actId="20577"/>
          <ac:spMkLst>
            <pc:docMk/>
            <pc:sldMk cId="132920131" sldId="280"/>
            <ac:spMk id="3" creationId="{2EFB130C-3F36-D0AE-4D3F-AD32A60B26A8}"/>
          </ac:spMkLst>
        </pc:spChg>
      </pc:sldChg>
      <pc:sldChg chg="add">
        <pc:chgData name="Rebecca Douglas" userId="S::rebecca.douglas@eastmidlands-cca.gov.uk::b67f0f21-b963-4143-a348-f35151bdf920" providerId="AD" clId="Web-{1601EF4F-83D7-38CE-2258-782D132EF531}" dt="2026-02-19T09:00:42.600" v="1"/>
        <pc:sldMkLst>
          <pc:docMk/>
          <pc:sldMk cId="3922501585" sldId="284"/>
        </pc:sldMkLst>
      </pc:sldChg>
    </pc:docChg>
  </pc:docChgLst>
  <pc:docChgLst>
    <pc:chgData name="Rebecca Douglas" userId="b67f0f21-b963-4143-a348-f35151bdf920" providerId="ADAL" clId="{2D9ECFB3-6002-4209-AEED-14B56081FD97}"/>
    <pc:docChg chg="addSld modSld">
      <pc:chgData name="Rebecca Douglas" userId="b67f0f21-b963-4143-a348-f35151bdf920" providerId="ADAL" clId="{2D9ECFB3-6002-4209-AEED-14B56081FD97}" dt="2026-02-09T15:24:42.298" v="1"/>
      <pc:docMkLst>
        <pc:docMk/>
      </pc:docMkLst>
      <pc:sldChg chg="add">
        <pc:chgData name="Rebecca Douglas" userId="b67f0f21-b963-4143-a348-f35151bdf920" providerId="ADAL" clId="{2D9ECFB3-6002-4209-AEED-14B56081FD97}" dt="2026-02-09T15:24:10.447" v="0"/>
        <pc:sldMkLst>
          <pc:docMk/>
          <pc:sldMk cId="3678593666" sldId="261"/>
        </pc:sldMkLst>
      </pc:sldChg>
      <pc:sldChg chg="add">
        <pc:chgData name="Rebecca Douglas" userId="b67f0f21-b963-4143-a348-f35151bdf920" providerId="ADAL" clId="{2D9ECFB3-6002-4209-AEED-14B56081FD97}" dt="2026-02-09T15:24:42.298" v="1"/>
        <pc:sldMkLst>
          <pc:docMk/>
          <pc:sldMk cId="1535035868" sldId="262"/>
        </pc:sldMkLst>
      </pc:sldChg>
    </pc:docChg>
  </pc:docChgLst>
  <pc:docChgLst>
    <pc:chgData name="Rebecca Douglas" userId="S::rebecca.douglas@eastmidlands-cca.gov.uk::b67f0f21-b963-4143-a348-f35151bdf920" providerId="AD" clId="Web-{8AF69309-0AAB-C90E-62BD-6F477C97DC66}"/>
    <pc:docChg chg="addSld delSld modSld">
      <pc:chgData name="Rebecca Douglas" userId="S::rebecca.douglas@eastmidlands-cca.gov.uk::b67f0f21-b963-4143-a348-f35151bdf920" providerId="AD" clId="Web-{8AF69309-0AAB-C90E-62BD-6F477C97DC66}" dt="2026-02-19T14:43:30.784" v="40"/>
      <pc:docMkLst>
        <pc:docMk/>
      </pc:docMkLst>
      <pc:sldChg chg="modSp add">
        <pc:chgData name="Rebecca Douglas" userId="S::rebecca.douglas@eastmidlands-cca.gov.uk::b67f0f21-b963-4143-a348-f35151bdf920" providerId="AD" clId="Web-{8AF69309-0AAB-C90E-62BD-6F477C97DC66}" dt="2026-02-19T14:41:51.862" v="38" actId="20577"/>
        <pc:sldMkLst>
          <pc:docMk/>
          <pc:sldMk cId="1394697178" sldId="285"/>
        </pc:sldMkLst>
        <pc:spChg chg="mod">
          <ac:chgData name="Rebecca Douglas" userId="S::rebecca.douglas@eastmidlands-cca.gov.uk::b67f0f21-b963-4143-a348-f35151bdf920" providerId="AD" clId="Web-{8AF69309-0AAB-C90E-62BD-6F477C97DC66}" dt="2026-02-19T14:41:51.862" v="38" actId="20577"/>
          <ac:spMkLst>
            <pc:docMk/>
            <pc:sldMk cId="1394697178" sldId="285"/>
            <ac:spMk id="10" creationId="{FFD9F2AD-A021-1474-4297-3AFC0091FA1C}"/>
          </ac:spMkLst>
        </pc:spChg>
      </pc:sldChg>
      <pc:sldChg chg="add">
        <pc:chgData name="Rebecca Douglas" userId="S::rebecca.douglas@eastmidlands-cca.gov.uk::b67f0f21-b963-4143-a348-f35151bdf920" providerId="AD" clId="Web-{8AF69309-0AAB-C90E-62BD-6F477C97DC66}" dt="2026-02-19T14:43:30.784" v="40"/>
        <pc:sldMkLst>
          <pc:docMk/>
          <pc:sldMk cId="2414788355" sldId="286"/>
        </pc:sldMkLst>
      </pc:sldChg>
    </pc:docChg>
  </pc:docChgLst>
  <pc:docChgLst>
    <pc:chgData name="Rebecca Douglas" userId="S::rebecca.douglas@eastmidlands-cca.gov.uk::b67f0f21-b963-4143-a348-f35151bdf920" providerId="AD" clId="Web-{0640804C-59AC-FC63-0536-B75109529BED}"/>
    <pc:docChg chg="addSld modSld">
      <pc:chgData name="Rebecca Douglas" userId="S::rebecca.douglas@eastmidlands-cca.gov.uk::b67f0f21-b963-4143-a348-f35151bdf920" providerId="AD" clId="Web-{0640804C-59AC-FC63-0536-B75109529BED}" dt="2026-02-16T16:13:13.449" v="6" actId="1076"/>
      <pc:docMkLst>
        <pc:docMk/>
      </pc:docMkLst>
      <pc:sldChg chg="addSp modSp add">
        <pc:chgData name="Rebecca Douglas" userId="S::rebecca.douglas@eastmidlands-cca.gov.uk::b67f0f21-b963-4143-a348-f35151bdf920" providerId="AD" clId="Web-{0640804C-59AC-FC63-0536-B75109529BED}" dt="2026-02-16T16:12:18.822" v="2" actId="1076"/>
        <pc:sldMkLst>
          <pc:docMk/>
          <pc:sldMk cId="0" sldId="256"/>
        </pc:sldMkLst>
        <pc:picChg chg="add mod">
          <ac:chgData name="Rebecca Douglas" userId="S::rebecca.douglas@eastmidlands-cca.gov.uk::b67f0f21-b963-4143-a348-f35151bdf920" providerId="AD" clId="Web-{0640804C-59AC-FC63-0536-B75109529BED}" dt="2026-02-16T16:12:18.822" v="2" actId="1076"/>
          <ac:picMkLst>
            <pc:docMk/>
            <pc:sldMk cId="0" sldId="256"/>
            <ac:picMk id="3" creationId="{F5DC8928-CC58-1BD8-5E35-61032C100B67}"/>
          </ac:picMkLst>
        </pc:picChg>
      </pc:sldChg>
      <pc:sldChg chg="modSp">
        <pc:chgData name="Rebecca Douglas" userId="S::rebecca.douglas@eastmidlands-cca.gov.uk::b67f0f21-b963-4143-a348-f35151bdf920" providerId="AD" clId="Web-{0640804C-59AC-FC63-0536-B75109529BED}" dt="2026-02-16T16:13:13.449" v="6" actId="1076"/>
        <pc:sldMkLst>
          <pc:docMk/>
          <pc:sldMk cId="3657373335" sldId="268"/>
        </pc:sldMkLst>
        <pc:spChg chg="mod">
          <ac:chgData name="Rebecca Douglas" userId="S::rebecca.douglas@eastmidlands-cca.gov.uk::b67f0f21-b963-4143-a348-f35151bdf920" providerId="AD" clId="Web-{0640804C-59AC-FC63-0536-B75109529BED}" dt="2026-02-16T16:13:13.449" v="6" actId="1076"/>
          <ac:spMkLst>
            <pc:docMk/>
            <pc:sldMk cId="3657373335" sldId="268"/>
            <ac:spMk id="7" creationId="{B601133A-675A-92AE-A5F8-768BB1B9E7A5}"/>
          </ac:spMkLst>
        </pc:spChg>
      </pc:sldChg>
      <pc:sldMasterChg chg="addSldLayout">
        <pc:chgData name="Rebecca Douglas" userId="S::rebecca.douglas@eastmidlands-cca.gov.uk::b67f0f21-b963-4143-a348-f35151bdf920" providerId="AD" clId="Web-{0640804C-59AC-FC63-0536-B75109529BED}" dt="2026-02-16T16:11:57.900" v="0"/>
        <pc:sldMasterMkLst>
          <pc:docMk/>
          <pc:sldMasterMk cId="3052580578" sldId="2147483648"/>
        </pc:sldMasterMkLst>
        <pc:sldLayoutChg chg="add">
          <pc:chgData name="Rebecca Douglas" userId="S::rebecca.douglas@eastmidlands-cca.gov.uk::b67f0f21-b963-4143-a348-f35151bdf920" providerId="AD" clId="Web-{0640804C-59AC-FC63-0536-B75109529BED}" dt="2026-02-16T16:11:57.900" v="0"/>
          <pc:sldLayoutMkLst>
            <pc:docMk/>
            <pc:sldMasterMk cId="3052580578" sldId="2147483648"/>
            <pc:sldLayoutMk cId="2613714954" sldId="214748366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254194-A9A4-44E1-8710-CF08AAB3059F}" type="datetimeFigureOut">
              <a:t>2/23/2026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F21A3B-692B-4190-A703-30DB76BA7292}" type="slidenum">
              <a:t>‹#›</a:t>
            </a:fld>
            <a:endParaRPr lang="en-GB"/>
          </a:p>
        </p:txBody>
      </p:sp>
    </p:spTree>
    <p:extLst>
      <p:ext uri="{BB962C8B-B14F-4D97-AF65-F5344CB8AC3E}">
        <p14:creationId xmlns:p14="http://schemas.microsoft.com/office/powerpoint/2010/main" val="1064435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Funding contract, qualifications/pathways</a:t>
            </a:r>
          </a:p>
          <a:p>
            <a:r>
              <a:rPr lang="en-GB"/>
              <a:t>Tailored learning, designed to progress learners to accredited pathways</a:t>
            </a:r>
          </a:p>
          <a:p>
            <a:r>
              <a:rPr lang="en-GB"/>
              <a:t>ASF – From Pre Entry to Level 2 </a:t>
            </a:r>
          </a:p>
          <a:p>
            <a:r>
              <a:rPr lang="en-GB"/>
              <a:t>FCFJ</a:t>
            </a:r>
          </a:p>
          <a:p>
            <a:r>
              <a:rPr lang="en-GB"/>
              <a:t>Adult Learner Loans – Level 3 to ??</a:t>
            </a:r>
          </a:p>
          <a:p>
            <a:r>
              <a:rPr lang="en-GB"/>
              <a:t>Delivery model (</a:t>
            </a:r>
            <a:r>
              <a:rPr lang="en-GB" err="1"/>
              <a:t>eg</a:t>
            </a:r>
            <a:r>
              <a:rPr lang="en-GB"/>
              <a:t>: classroom/online/hybrid)</a:t>
            </a:r>
          </a:p>
          <a:p>
            <a:r>
              <a:rPr lang="en-GB"/>
              <a:t>Direct Delivery Classroom Based</a:t>
            </a:r>
          </a:p>
          <a:p>
            <a:r>
              <a:rPr lang="en-GB"/>
              <a:t>Online Delivery via MS Teams and Google Classroom</a:t>
            </a:r>
          </a:p>
          <a:p>
            <a:r>
              <a:rPr lang="en-GB"/>
              <a:t>E Learning via Online learning platforms</a:t>
            </a:r>
          </a:p>
          <a:p>
            <a:r>
              <a:rPr lang="en-GB"/>
              <a:t>Direct Delivery in employer premises</a:t>
            </a:r>
          </a:p>
          <a:p>
            <a:r>
              <a:rPr lang="en-GB"/>
              <a:t>Direct delivery in community centres and in Job Centres</a:t>
            </a:r>
          </a:p>
          <a:p>
            <a:r>
              <a:rPr lang="en-GB"/>
              <a:t>Target groups (</a:t>
            </a:r>
            <a:r>
              <a:rPr lang="en-GB" err="1"/>
              <a:t>eg</a:t>
            </a:r>
            <a:r>
              <a:rPr lang="en-GB"/>
              <a:t>: economically inactive, health barriers, local need areas)</a:t>
            </a:r>
          </a:p>
          <a:p>
            <a:r>
              <a:rPr lang="en-GB"/>
              <a:t>All adult learners – very inclusive provision directly related to local skills needs</a:t>
            </a:r>
          </a:p>
          <a:p>
            <a:r>
              <a:rPr lang="en-GB"/>
              <a:t>Economically inactive , PETs, SWAPs, Bootcamps</a:t>
            </a:r>
          </a:p>
          <a:p>
            <a:r>
              <a:rPr lang="en-GB"/>
              <a:t>Tailored learning in conjunction with community centres, job centres, charities, CVS  and social prescribers </a:t>
            </a:r>
          </a:p>
          <a:p>
            <a:r>
              <a:rPr lang="en-GB"/>
              <a:t>Where we operate:</a:t>
            </a:r>
          </a:p>
          <a:p>
            <a:r>
              <a:rPr lang="en-GB"/>
              <a:t> LA areas covered – EMCCA and non devolved</a:t>
            </a:r>
          </a:p>
          <a:p>
            <a:r>
              <a:rPr lang="en-GB"/>
              <a:t>Local premises or community delivery points- community centres, job centres, charities, CVS , social action </a:t>
            </a:r>
            <a:r>
              <a:rPr lang="en-GB" err="1"/>
              <a:t>hubs,employer</a:t>
            </a:r>
            <a:r>
              <a:rPr lang="en-GB"/>
              <a:t> premises</a:t>
            </a:r>
          </a:p>
          <a:p>
            <a:endParaRPr lang="en-GB"/>
          </a:p>
          <a:p>
            <a:r>
              <a:rPr lang="en-GB"/>
              <a:t>Unique Qualities: Proactive in meeting the changing demands of industry, supportive and empathetic to the needs of learners</a:t>
            </a:r>
          </a:p>
          <a:p>
            <a:r>
              <a:rPr lang="en-GB"/>
              <a:t>Key strengths </a:t>
            </a:r>
          </a:p>
          <a:p>
            <a:endParaRPr lang="en-GB"/>
          </a:p>
        </p:txBody>
      </p:sp>
      <p:sp>
        <p:nvSpPr>
          <p:cNvPr id="4" name="Slide Number Placeholder 3"/>
          <p:cNvSpPr>
            <a:spLocks noGrp="1"/>
          </p:cNvSpPr>
          <p:nvPr>
            <p:ph type="sldNum" sz="quarter" idx="5"/>
          </p:nvPr>
        </p:nvSpPr>
        <p:spPr/>
        <p:txBody>
          <a:bodyPr/>
          <a:lstStyle/>
          <a:p>
            <a:fld id="{246DF056-B52A-4EEC-B5EA-9980C9D8852A}" type="slidenum">
              <a:rPr lang="en-GB" smtClean="0"/>
              <a:t>17</a:t>
            </a:fld>
            <a:endParaRPr lang="en-GB"/>
          </a:p>
        </p:txBody>
      </p:sp>
    </p:spTree>
    <p:extLst>
      <p:ext uri="{BB962C8B-B14F-4D97-AF65-F5344CB8AC3E}">
        <p14:creationId xmlns:p14="http://schemas.microsoft.com/office/powerpoint/2010/main" val="4277284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570F7-84E6-1267-4E0B-57E162A680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40430B9-E2F1-3BCE-09A6-F1C99AE7E9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A3458A5-5B5A-F0EA-3C21-A0FB928AD2E7}"/>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5" name="Footer Placeholder 4">
            <a:extLst>
              <a:ext uri="{FF2B5EF4-FFF2-40B4-BE49-F238E27FC236}">
                <a16:creationId xmlns:a16="http://schemas.microsoft.com/office/drawing/2014/main" id="{706BABFB-8947-DB46-A948-24CB0296EB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911AFC-3661-75D4-F752-0DC40808AC26}"/>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1597648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BC6AB-63CC-FFF8-DEE5-AF040ED6D77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74AB6F-2584-401D-62F6-4696C3BD58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4DDCD6-FDC1-D821-5D09-6F28D9310FE7}"/>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5" name="Footer Placeholder 4">
            <a:extLst>
              <a:ext uri="{FF2B5EF4-FFF2-40B4-BE49-F238E27FC236}">
                <a16:creationId xmlns:a16="http://schemas.microsoft.com/office/drawing/2014/main" id="{AAABAC3D-6BB7-15E9-BF0A-7F8829BB2B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177638-ACB2-D3BE-4536-02FEF6815778}"/>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3016760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D9736D-161E-C31E-6F30-CD42F525C7F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C7C20A-ADED-1701-FC3D-1F216FFB31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CA011AD-BEBF-9CE7-1BA1-04F7E9214937}"/>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5" name="Footer Placeholder 4">
            <a:extLst>
              <a:ext uri="{FF2B5EF4-FFF2-40B4-BE49-F238E27FC236}">
                <a16:creationId xmlns:a16="http://schemas.microsoft.com/office/drawing/2014/main" id="{1A08B183-E14E-9D71-1B4A-7E93EC5FE4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3BE048-1780-CCFB-84BF-EE83DBBC06DF}"/>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937677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02DBE8D9-6A61-C429-A9B8-3F011D1D6049}"/>
              </a:ext>
            </a:extLst>
          </p:cNvPr>
          <p:cNvSpPr>
            <a:spLocks noGrp="1" noRot="1" noMove="1" noResize="1" noEditPoints="1" noAdjustHandles="1" noChangeArrowheads="1" noChangeShapeType="1"/>
          </p:cNvSpPr>
          <p:nvPr userDrawn="1"/>
        </p:nvSpPr>
        <p:spPr>
          <a:xfrm>
            <a:off x="0" y="0"/>
            <a:ext cx="12192000"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a:stretch>
          </a:blipFill>
        </p:spPr>
        <p:txBody>
          <a:bodyPr/>
          <a:lstStyle/>
          <a:p>
            <a:endParaRPr lang="en-GB" sz="1200"/>
          </a:p>
        </p:txBody>
      </p:sp>
      <p:sp>
        <p:nvSpPr>
          <p:cNvPr id="9" name="Freeform 4">
            <a:extLst>
              <a:ext uri="{FF2B5EF4-FFF2-40B4-BE49-F238E27FC236}">
                <a16:creationId xmlns:a16="http://schemas.microsoft.com/office/drawing/2014/main" id="{F5053A97-4D7A-FA14-7FD3-154378E99886}"/>
              </a:ext>
            </a:extLst>
          </p:cNvPr>
          <p:cNvSpPr/>
          <p:nvPr userDrawn="1"/>
        </p:nvSpPr>
        <p:spPr>
          <a:xfrm>
            <a:off x="685800" y="1193803"/>
            <a:ext cx="4165870" cy="171627"/>
          </a:xfrm>
          <a:custGeom>
            <a:avLst/>
            <a:gdLst/>
            <a:ahLst/>
            <a:cxnLst/>
            <a:rect l="l" t="t" r="r" b="b"/>
            <a:pathLst>
              <a:path w="6248805" h="257441">
                <a:moveTo>
                  <a:pt x="0" y="0"/>
                </a:moveTo>
                <a:lnTo>
                  <a:pt x="6248805" y="0"/>
                </a:lnTo>
                <a:lnTo>
                  <a:pt x="6248805" y="257441"/>
                </a:lnTo>
                <a:lnTo>
                  <a:pt x="0" y="257441"/>
                </a:lnTo>
                <a:lnTo>
                  <a:pt x="0" y="0"/>
                </a:lnTo>
                <a:close/>
              </a:path>
            </a:pathLst>
          </a:custGeom>
          <a:blipFill>
            <a:blip r:embed="rId3"/>
            <a:stretch>
              <a:fillRect l="-6185" t="-722443" r="-6154" b="-711380"/>
            </a:stretch>
          </a:blipFill>
        </p:spPr>
        <p:txBody>
          <a:bodyPr/>
          <a:lstStyle/>
          <a:p>
            <a:endParaRPr lang="en-GB" sz="1200"/>
          </a:p>
        </p:txBody>
      </p:sp>
      <p:sp>
        <p:nvSpPr>
          <p:cNvPr id="10" name="Freeform 5">
            <a:extLst>
              <a:ext uri="{FF2B5EF4-FFF2-40B4-BE49-F238E27FC236}">
                <a16:creationId xmlns:a16="http://schemas.microsoft.com/office/drawing/2014/main" id="{041B81A6-D9EA-4EBA-D9D1-D29F5DB36C96}"/>
              </a:ext>
            </a:extLst>
          </p:cNvPr>
          <p:cNvSpPr/>
          <p:nvPr userDrawn="1"/>
        </p:nvSpPr>
        <p:spPr>
          <a:xfrm>
            <a:off x="8355102" y="5003158"/>
            <a:ext cx="3836899" cy="2158256"/>
          </a:xfrm>
          <a:custGeom>
            <a:avLst/>
            <a:gdLst/>
            <a:ahLst/>
            <a:cxnLst/>
            <a:rect l="l" t="t" r="r" b="b"/>
            <a:pathLst>
              <a:path w="5755349" h="3237384">
                <a:moveTo>
                  <a:pt x="0" y="0"/>
                </a:moveTo>
                <a:lnTo>
                  <a:pt x="5755349" y="0"/>
                </a:lnTo>
                <a:lnTo>
                  <a:pt x="5755349" y="3237384"/>
                </a:lnTo>
                <a:lnTo>
                  <a:pt x="0" y="3237384"/>
                </a:lnTo>
                <a:lnTo>
                  <a:pt x="0" y="0"/>
                </a:lnTo>
                <a:close/>
              </a:path>
            </a:pathLst>
          </a:custGeom>
          <a:blipFill>
            <a:blip r:embed="rId4"/>
            <a:stretch>
              <a:fillRect/>
            </a:stretch>
          </a:blipFill>
        </p:spPr>
        <p:txBody>
          <a:bodyPr/>
          <a:lstStyle/>
          <a:p>
            <a:endParaRPr lang="en-GB" sz="1200"/>
          </a:p>
        </p:txBody>
      </p:sp>
      <p:sp>
        <p:nvSpPr>
          <p:cNvPr id="11" name="Title 10">
            <a:extLst>
              <a:ext uri="{FF2B5EF4-FFF2-40B4-BE49-F238E27FC236}">
                <a16:creationId xmlns:a16="http://schemas.microsoft.com/office/drawing/2014/main" id="{DDFDF8E2-2AB2-33A7-2F97-8E8DCDD8C3F8}"/>
              </a:ext>
            </a:extLst>
          </p:cNvPr>
          <p:cNvSpPr>
            <a:spLocks noGrp="1"/>
          </p:cNvSpPr>
          <p:nvPr>
            <p:ph type="title"/>
          </p:nvPr>
        </p:nvSpPr>
        <p:spPr>
          <a:xfrm>
            <a:off x="685800" y="1504770"/>
            <a:ext cx="11246853" cy="3498388"/>
          </a:xfrm>
          <a:prstGeom prst="rect">
            <a:avLst/>
          </a:prstGeom>
        </p:spPr>
        <p:txBody>
          <a:bodyPr>
            <a:noAutofit/>
          </a:bodyPr>
          <a:lstStyle>
            <a:lvl1pPr algn="l">
              <a:defRPr sz="13334"/>
            </a:lvl1pPr>
          </a:lstStyle>
          <a:p>
            <a:r>
              <a:rPr lang="en-US"/>
              <a:t>Click to edit Master title</a:t>
            </a:r>
            <a:endParaRPr lang="en-GB"/>
          </a:p>
        </p:txBody>
      </p:sp>
    </p:spTree>
    <p:extLst>
      <p:ext uri="{BB962C8B-B14F-4D97-AF65-F5344CB8AC3E}">
        <p14:creationId xmlns:p14="http://schemas.microsoft.com/office/powerpoint/2010/main" val="28223421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1"/>
        <p:cNvGrpSpPr/>
        <p:nvPr/>
      </p:nvGrpSpPr>
      <p:grpSpPr>
        <a:xfrm>
          <a:off x="0" y="0"/>
          <a:ext cx="0" cy="0"/>
          <a:chOff x="0" y="0"/>
          <a:chExt cx="0" cy="0"/>
        </a:xfrm>
      </p:grpSpPr>
      <p:sp>
        <p:nvSpPr>
          <p:cNvPr id="12" name="Google Shape;12;p3"/>
          <p:cNvSpPr/>
          <p:nvPr/>
        </p:nvSpPr>
        <p:spPr>
          <a:xfrm>
            <a:off x="0" y="0"/>
            <a:ext cx="12192000" cy="6858000"/>
          </a:xfrm>
          <a:custGeom>
            <a:avLst/>
            <a:gdLst/>
            <a:ahLst/>
            <a:cxnLst/>
            <a:rect l="l" t="t" r="r" b="b"/>
            <a:pathLst>
              <a:path w="18288000" h="10287000" extrusionOk="0">
                <a:moveTo>
                  <a:pt x="0" y="0"/>
                </a:moveTo>
                <a:lnTo>
                  <a:pt x="18288000" y="0"/>
                </a:lnTo>
                <a:lnTo>
                  <a:pt x="18288000" y="10287000"/>
                </a:lnTo>
                <a:lnTo>
                  <a:pt x="0" y="10287000"/>
                </a:lnTo>
                <a:lnTo>
                  <a:pt x="0" y="0"/>
                </a:lnTo>
                <a:close/>
              </a:path>
            </a:pathLst>
          </a:custGeom>
          <a:blipFill rotWithShape="1">
            <a:blip r:embed="rId2">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3" name="Google Shape;13;p3"/>
          <p:cNvSpPr/>
          <p:nvPr/>
        </p:nvSpPr>
        <p:spPr>
          <a:xfrm>
            <a:off x="685800" y="1193803"/>
            <a:ext cx="4165870" cy="171627"/>
          </a:xfrm>
          <a:custGeom>
            <a:avLst/>
            <a:gdLst/>
            <a:ahLst/>
            <a:cxnLst/>
            <a:rect l="l" t="t" r="r" b="b"/>
            <a:pathLst>
              <a:path w="6248805" h="257441" extrusionOk="0">
                <a:moveTo>
                  <a:pt x="0" y="0"/>
                </a:moveTo>
                <a:lnTo>
                  <a:pt x="6248805" y="0"/>
                </a:lnTo>
                <a:lnTo>
                  <a:pt x="6248805" y="257441"/>
                </a:lnTo>
                <a:lnTo>
                  <a:pt x="0" y="257441"/>
                </a:lnTo>
                <a:lnTo>
                  <a:pt x="0" y="0"/>
                </a:lnTo>
                <a:close/>
              </a:path>
            </a:pathLst>
          </a:custGeom>
          <a:blipFill rotWithShape="1">
            <a:blip r:embed="rId3">
              <a:alphaModFix/>
            </a:blip>
            <a:stretch>
              <a:fillRect l="-6184" t="-722156" r="-6153" b="-711116"/>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4" name="Google Shape;14;p3"/>
          <p:cNvSpPr/>
          <p:nvPr/>
        </p:nvSpPr>
        <p:spPr>
          <a:xfrm>
            <a:off x="8355102" y="5003158"/>
            <a:ext cx="3836899" cy="2158256"/>
          </a:xfrm>
          <a:custGeom>
            <a:avLst/>
            <a:gdLst/>
            <a:ahLst/>
            <a:cxnLst/>
            <a:rect l="l" t="t" r="r" b="b"/>
            <a:pathLst>
              <a:path w="5755349" h="3237384" extrusionOk="0">
                <a:moveTo>
                  <a:pt x="0" y="0"/>
                </a:moveTo>
                <a:lnTo>
                  <a:pt x="5755349" y="0"/>
                </a:lnTo>
                <a:lnTo>
                  <a:pt x="5755349" y="3237384"/>
                </a:lnTo>
                <a:lnTo>
                  <a:pt x="0" y="323738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5" name="Google Shape;15;p3"/>
          <p:cNvSpPr txBox="1">
            <a:spLocks noGrp="1"/>
          </p:cNvSpPr>
          <p:nvPr>
            <p:ph type="title"/>
          </p:nvPr>
        </p:nvSpPr>
        <p:spPr>
          <a:xfrm>
            <a:off x="685800" y="1504770"/>
            <a:ext cx="11246853" cy="349838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3334"/>
              <a:buFont typeface="Play"/>
              <a:buNone/>
              <a:defRPr sz="1333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613714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6A783-D3A6-353C-B5E8-0A6DDCAF4C6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463B941-AC58-B76E-85FD-5BA4455FA8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1817EE-F159-AB26-73C7-691765CFC5A3}"/>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5" name="Footer Placeholder 4">
            <a:extLst>
              <a:ext uri="{FF2B5EF4-FFF2-40B4-BE49-F238E27FC236}">
                <a16:creationId xmlns:a16="http://schemas.microsoft.com/office/drawing/2014/main" id="{1F63E851-474B-D213-AD78-E0248DF20A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E620C9-B086-173B-ABD6-1B06FAB7931B}"/>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3714304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4F244-E00F-3458-7FA8-4BF547EFEF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5D8C16B-0EF4-DACD-6D96-E25CE43B4C4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83FA59-E4B6-E6A3-507B-7E76D5DD8AF2}"/>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5" name="Footer Placeholder 4">
            <a:extLst>
              <a:ext uri="{FF2B5EF4-FFF2-40B4-BE49-F238E27FC236}">
                <a16:creationId xmlns:a16="http://schemas.microsoft.com/office/drawing/2014/main" id="{C45D9BD4-A8E4-1B1A-51EA-351C66A3D9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912A9A-7346-D203-18CF-CD933CB51635}"/>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685087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2303C-5D45-D74E-9ABF-ED3E34CDD5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8B33539-997C-D1CA-3229-4E26CE9BD2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150023-41FD-0E87-3C00-85C7B42ECF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EFC9B81-3ADD-2B08-637F-604FF91B033A}"/>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6" name="Footer Placeholder 5">
            <a:extLst>
              <a:ext uri="{FF2B5EF4-FFF2-40B4-BE49-F238E27FC236}">
                <a16:creationId xmlns:a16="http://schemas.microsoft.com/office/drawing/2014/main" id="{E02480BC-18AB-1D01-F6D1-C5D3389A5B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057A33-52A9-FF73-E6EA-4C900B2B1A8A}"/>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251718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64B4D-428A-63D5-4DBB-82F9A11B346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195002-C4B4-8E2B-6619-2C3FB72B87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C1E7FF-7F43-97D7-81A1-ACB2F8F162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4EBF183-9F26-BDBA-F77B-4E7F25C532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1AE00D-384E-68DA-5A45-1985816191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4188670-B01F-451E-B6BF-B219FD57A3FC}"/>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8" name="Footer Placeholder 7">
            <a:extLst>
              <a:ext uri="{FF2B5EF4-FFF2-40B4-BE49-F238E27FC236}">
                <a16:creationId xmlns:a16="http://schemas.microsoft.com/office/drawing/2014/main" id="{44370A8A-2431-70DD-B6B2-9A10674A3BE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8FFC330-A7CA-EC3D-1A47-D7D477E99FC6}"/>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346698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A972B-B59B-DC36-D960-69D4DFEBDEC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0313070-3312-0C3A-A552-7211BA8C8D54}"/>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4" name="Footer Placeholder 3">
            <a:extLst>
              <a:ext uri="{FF2B5EF4-FFF2-40B4-BE49-F238E27FC236}">
                <a16:creationId xmlns:a16="http://schemas.microsoft.com/office/drawing/2014/main" id="{0F23230E-2054-90F1-1572-A804EEF45B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C38733C-B316-D089-B2C9-DDC1C5FBE201}"/>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2272436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1CF3B4-A97B-7F92-442E-83787387E1BC}"/>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3" name="Footer Placeholder 2">
            <a:extLst>
              <a:ext uri="{FF2B5EF4-FFF2-40B4-BE49-F238E27FC236}">
                <a16:creationId xmlns:a16="http://schemas.microsoft.com/office/drawing/2014/main" id="{D025F23D-DBA7-6378-A647-5768FA668E8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B5D3E7-A5AE-AD8B-6AD3-E9C54A06ED72}"/>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3922313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053EE-768A-AD46-DCC7-C1EF9F001A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210C3C3-67AA-47BE-3018-70E7267282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3D79937-45BE-BC9F-44D8-A7BD1D265E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5C2A9D-9A2D-959F-23C3-E7A770FFEE64}"/>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6" name="Footer Placeholder 5">
            <a:extLst>
              <a:ext uri="{FF2B5EF4-FFF2-40B4-BE49-F238E27FC236}">
                <a16:creationId xmlns:a16="http://schemas.microsoft.com/office/drawing/2014/main" id="{B1A61961-B5BF-4744-6971-D87787F3E1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2533E8-ACE2-CD77-E447-15DA9731BB7C}"/>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3141931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587F4-9F8B-CA4D-E4AD-1B501CC796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C65DDF1-87DF-317B-71E8-26BB622A59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91BC9F-DCEB-74B9-D3E8-67B4575E86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59AF05-895B-093D-499E-964D8D45AD12}"/>
              </a:ext>
            </a:extLst>
          </p:cNvPr>
          <p:cNvSpPr>
            <a:spLocks noGrp="1"/>
          </p:cNvSpPr>
          <p:nvPr>
            <p:ph type="dt" sz="half" idx="10"/>
          </p:nvPr>
        </p:nvSpPr>
        <p:spPr/>
        <p:txBody>
          <a:bodyPr/>
          <a:lstStyle/>
          <a:p>
            <a:fld id="{28BB7578-1367-4BED-9893-46924C02212E}" type="datetimeFigureOut">
              <a:rPr lang="en-GB" smtClean="0"/>
              <a:t>23/02/2026</a:t>
            </a:fld>
            <a:endParaRPr lang="en-GB"/>
          </a:p>
        </p:txBody>
      </p:sp>
      <p:sp>
        <p:nvSpPr>
          <p:cNvPr id="6" name="Footer Placeholder 5">
            <a:extLst>
              <a:ext uri="{FF2B5EF4-FFF2-40B4-BE49-F238E27FC236}">
                <a16:creationId xmlns:a16="http://schemas.microsoft.com/office/drawing/2014/main" id="{73F56CF8-9404-E49D-2661-469A1B6CFA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E555CE-8BA8-6A6E-5FE4-B39FEF27C979}"/>
              </a:ext>
            </a:extLst>
          </p:cNvPr>
          <p:cNvSpPr>
            <a:spLocks noGrp="1"/>
          </p:cNvSpPr>
          <p:nvPr>
            <p:ph type="sldNum" sz="quarter" idx="12"/>
          </p:nvPr>
        </p:nvSpPr>
        <p:spPr/>
        <p:txBody>
          <a:bodyPr/>
          <a:lstStyle/>
          <a:p>
            <a:fld id="{CA6E54BE-009C-4736-AA92-639EED1A6F1F}" type="slidenum">
              <a:rPr lang="en-GB" smtClean="0"/>
              <a:t>‹#›</a:t>
            </a:fld>
            <a:endParaRPr lang="en-GB"/>
          </a:p>
        </p:txBody>
      </p:sp>
    </p:spTree>
    <p:extLst>
      <p:ext uri="{BB962C8B-B14F-4D97-AF65-F5344CB8AC3E}">
        <p14:creationId xmlns:p14="http://schemas.microsoft.com/office/powerpoint/2010/main" val="1583199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CEECBC-FA4A-FB98-3275-167D5C0715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B75AF40-08BA-1802-23FC-BCE35A976F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BDBE07-0ED5-11E9-7F0A-01465C116A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BB7578-1367-4BED-9893-46924C02212E}" type="datetimeFigureOut">
              <a:rPr lang="en-GB" smtClean="0"/>
              <a:t>23/02/2026</a:t>
            </a:fld>
            <a:endParaRPr lang="en-GB"/>
          </a:p>
        </p:txBody>
      </p:sp>
      <p:sp>
        <p:nvSpPr>
          <p:cNvPr id="5" name="Footer Placeholder 4">
            <a:extLst>
              <a:ext uri="{FF2B5EF4-FFF2-40B4-BE49-F238E27FC236}">
                <a16:creationId xmlns:a16="http://schemas.microsoft.com/office/drawing/2014/main" id="{5DFDDF9B-4983-C2DE-06F3-8E97F38599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6BDB424-332F-E2E5-0068-AD08386D6D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A6E54BE-009C-4736-AA92-639EED1A6F1F}" type="slidenum">
              <a:rPr lang="en-GB" smtClean="0"/>
              <a:t>‹#›</a:t>
            </a:fld>
            <a:endParaRPr lang="en-GB"/>
          </a:p>
        </p:txBody>
      </p:sp>
    </p:spTree>
    <p:extLst>
      <p:ext uri="{BB962C8B-B14F-4D97-AF65-F5344CB8AC3E}">
        <p14:creationId xmlns:p14="http://schemas.microsoft.com/office/powerpoint/2010/main" val="3052580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mailto:kaz.edge@atem.co.uk"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hyperlink" Target="mailto:Diane.Musker@learningcurvegroup.co.uk" TargetMode="External"/><Relationship Id="rId2" Type="http://schemas.openxmlformats.org/officeDocument/2006/relationships/hyperlink" Target="tel:07485368346" TargetMode="Externa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mailto:skyee.Disney@momentumgroup.org.uk" TargetMode="Externa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hyperlink" Target="mailto:Dianne.holmes@attrust.org.uk" TargetMode="Externa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4040FB-7BD5-EE2E-7289-557926790D01}"/>
              </a:ext>
            </a:extLst>
          </p:cNvPr>
          <p:cNvSpPr txBox="1"/>
          <p:nvPr/>
        </p:nvSpPr>
        <p:spPr>
          <a:xfrm>
            <a:off x="776748" y="1622323"/>
            <a:ext cx="10294375" cy="3970318"/>
          </a:xfrm>
          <a:prstGeom prst="rect">
            <a:avLst/>
          </a:prstGeom>
          <a:noFill/>
        </p:spPr>
        <p:txBody>
          <a:bodyPr wrap="square" lIns="91440" tIns="45720" rIns="91440" bIns="45720" rtlCol="0" anchor="t">
            <a:spAutoFit/>
          </a:bodyPr>
          <a:lstStyle/>
          <a:p>
            <a:pPr algn="ctr"/>
            <a:endParaRPr lang="en-GB" sz="4000">
              <a:solidFill>
                <a:schemeClr val="bg1"/>
              </a:solidFill>
            </a:endParaRPr>
          </a:p>
          <a:p>
            <a:pPr algn="ctr"/>
            <a:r>
              <a:rPr lang="en-GB" sz="4000" b="1">
                <a:solidFill>
                  <a:schemeClr val="bg1"/>
                </a:solidFill>
              </a:rPr>
              <a:t>ADULT SKILLS FUND – SHOWCASE EVENT</a:t>
            </a:r>
          </a:p>
          <a:p>
            <a:pPr algn="ctr"/>
            <a:endParaRPr lang="en-GB" sz="4000">
              <a:solidFill>
                <a:schemeClr val="bg1"/>
              </a:solidFill>
            </a:endParaRPr>
          </a:p>
          <a:p>
            <a:pPr algn="ctr"/>
            <a:r>
              <a:rPr lang="en-GB" sz="4000" b="1">
                <a:solidFill>
                  <a:schemeClr val="bg1"/>
                </a:solidFill>
              </a:rPr>
              <a:t>Monday 23 February 2 – 4.30pm</a:t>
            </a:r>
          </a:p>
          <a:p>
            <a:pPr algn="ctr"/>
            <a:endParaRPr lang="en-GB" sz="2800"/>
          </a:p>
          <a:p>
            <a:pPr algn="ctr"/>
            <a:endParaRPr lang="en-GB" sz="2800"/>
          </a:p>
          <a:p>
            <a:endParaRPr lang="en-GB"/>
          </a:p>
          <a:p>
            <a:endParaRPr lang="en-GB"/>
          </a:p>
        </p:txBody>
      </p:sp>
    </p:spTree>
    <p:extLst>
      <p:ext uri="{BB962C8B-B14F-4D97-AF65-F5344CB8AC3E}">
        <p14:creationId xmlns:p14="http://schemas.microsoft.com/office/powerpoint/2010/main" val="3052220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599248" y="478739"/>
            <a:ext cx="11765280" cy="6848029"/>
          </a:xfrm>
          <a:prstGeom prst="rect">
            <a:avLst/>
          </a:prstGeom>
          <a:noFill/>
        </p:spPr>
        <p:txBody>
          <a:bodyPr wrap="square" rtlCol="0">
            <a:spAutoFit/>
          </a:bodyPr>
          <a:lstStyle/>
          <a:p>
            <a:r>
              <a:rPr lang="en-GB" sz="3200" b="1">
                <a:solidFill>
                  <a:schemeClr val="bg1"/>
                </a:solidFill>
              </a:rPr>
              <a:t>Chesterfield College</a:t>
            </a:r>
          </a:p>
          <a:p>
            <a:endParaRPr lang="en-GB" sz="2800" b="1">
              <a:solidFill>
                <a:schemeClr val="bg1"/>
              </a:solidFill>
            </a:endParaRPr>
          </a:p>
          <a:p>
            <a:r>
              <a:rPr lang="en-GB" b="1"/>
              <a:t>What we deliver for EMCCA :</a:t>
            </a:r>
          </a:p>
          <a:p>
            <a:r>
              <a:rPr lang="en-GB" sz="1400" b="1">
                <a:solidFill>
                  <a:srgbClr val="B91316"/>
                </a:solidFill>
              </a:rPr>
              <a:t>Strand 1 </a:t>
            </a:r>
            <a:r>
              <a:rPr lang="en-GB" sz="1400" b="1">
                <a:solidFill>
                  <a:schemeClr val="bg1"/>
                </a:solidFill>
              </a:rPr>
              <a:t>- Technical and professional learning programmes for adults</a:t>
            </a:r>
          </a:p>
          <a:p>
            <a:r>
              <a:rPr lang="en-GB" sz="1400" i="1">
                <a:solidFill>
                  <a:schemeClr val="bg1"/>
                </a:solidFill>
              </a:rPr>
              <a:t>Programmes that will help adults upskill or retrain for progression in their careers or for entry into higher education.  Part time adult courses sat levels 1 to 4 in sectors such as Accountancy, Counselling, Leadership and Management,  Plumbing, Teaching Assistant.  Tailored to meet skills gaps.</a:t>
            </a:r>
          </a:p>
          <a:p>
            <a:endParaRPr lang="en-GB" sz="800"/>
          </a:p>
          <a:p>
            <a:r>
              <a:rPr lang="en-GB" sz="1400" b="1">
                <a:solidFill>
                  <a:srgbClr val="B91316"/>
                </a:solidFill>
              </a:rPr>
              <a:t>Strand 2 </a:t>
            </a:r>
            <a:r>
              <a:rPr lang="en-GB" sz="1400" b="1"/>
              <a:t>– </a:t>
            </a:r>
            <a:r>
              <a:rPr lang="en-GB" sz="1400" b="1">
                <a:solidFill>
                  <a:schemeClr val="bg1"/>
                </a:solidFill>
              </a:rPr>
              <a:t>Essential skills programmes for adults</a:t>
            </a:r>
          </a:p>
          <a:p>
            <a:r>
              <a:rPr lang="en-GB" sz="1400" i="1">
                <a:solidFill>
                  <a:schemeClr val="bg1"/>
                </a:solidFill>
              </a:rPr>
              <a:t>Programmes aimed at developing essential skills for adults. Including programmes for the unemployed, ESOL and English and maths. Tailored for  economically inactive citizens.</a:t>
            </a:r>
          </a:p>
          <a:p>
            <a:endParaRPr lang="en-GB" sz="900"/>
          </a:p>
          <a:p>
            <a:r>
              <a:rPr lang="en-GB" sz="1400" b="1">
                <a:solidFill>
                  <a:srgbClr val="B91316"/>
                </a:solidFill>
              </a:rPr>
              <a:t>Strand 3 </a:t>
            </a:r>
            <a:r>
              <a:rPr lang="en-GB" sz="1400" b="1"/>
              <a:t>– </a:t>
            </a:r>
            <a:r>
              <a:rPr lang="en-GB" sz="1400" b="1">
                <a:solidFill>
                  <a:schemeClr val="bg1"/>
                </a:solidFill>
              </a:rPr>
              <a:t>Young adults completing full time study programmes</a:t>
            </a:r>
          </a:p>
          <a:p>
            <a:r>
              <a:rPr lang="en-GB" sz="1400" i="1">
                <a:solidFill>
                  <a:schemeClr val="bg1"/>
                </a:solidFill>
              </a:rPr>
              <a:t>Provision for a small group of learners usually aimed between 19 and 21 years of age who complete their full time technical or vocation qualification alongside full time learners aged 16-18.  Offered in all sector areas except Animal Care and Land Based Studies</a:t>
            </a:r>
          </a:p>
          <a:p>
            <a:endParaRPr lang="en-GB" sz="800" i="1"/>
          </a:p>
          <a:p>
            <a:r>
              <a:rPr lang="en-GB" sz="1400" b="1">
                <a:solidFill>
                  <a:srgbClr val="B91316"/>
                </a:solidFill>
              </a:rPr>
              <a:t>Strand 4 – </a:t>
            </a:r>
            <a:r>
              <a:rPr lang="en-GB" sz="1400" b="1">
                <a:solidFill>
                  <a:schemeClr val="bg1"/>
                </a:solidFill>
              </a:rPr>
              <a:t>Bootcamps</a:t>
            </a:r>
          </a:p>
          <a:p>
            <a:r>
              <a:rPr lang="en-GB" sz="1400">
                <a:solidFill>
                  <a:schemeClr val="bg1"/>
                </a:solidFill>
              </a:rPr>
              <a:t>Skills Bootcamps offered in Teaching Assistants and Construction.  </a:t>
            </a:r>
          </a:p>
          <a:p>
            <a:r>
              <a:rPr lang="en-GB" sz="1400"/>
              <a:t> </a:t>
            </a:r>
          </a:p>
          <a:p>
            <a:r>
              <a:rPr lang="en-GB" sz="1400" b="1"/>
              <a:t>Where we operate:</a:t>
            </a:r>
            <a:endParaRPr lang="en-GB" sz="1400"/>
          </a:p>
          <a:p>
            <a:pPr lvl="0"/>
            <a:r>
              <a:rPr lang="en-GB" sz="1400" b="1">
                <a:solidFill>
                  <a:schemeClr val="bg1"/>
                </a:solidFill>
              </a:rPr>
              <a:t>Across Nottinghamshire and  Derbyshire</a:t>
            </a:r>
          </a:p>
          <a:p>
            <a:pPr lvl="0"/>
            <a:r>
              <a:rPr lang="en-GB" sz="1400" b="1">
                <a:solidFill>
                  <a:schemeClr val="bg1"/>
                </a:solidFill>
              </a:rPr>
              <a:t>Chesterfield College Campus – Infirmary Road, Chesterfield, Derby Pride Park Campus, Staveley Construction Skills Hub</a:t>
            </a:r>
          </a:p>
          <a:p>
            <a:endParaRPr lang="en-GB" sz="1400">
              <a:solidFill>
                <a:srgbClr val="FF0000"/>
              </a:solidFill>
            </a:endParaRPr>
          </a:p>
          <a:p>
            <a:r>
              <a:rPr lang="en-GB" sz="1400" b="1"/>
              <a:t>Unique Qualities:</a:t>
            </a:r>
          </a:p>
          <a:p>
            <a:r>
              <a:rPr lang="en-GB" sz="1400" b="1">
                <a:solidFill>
                  <a:schemeClr val="bg1"/>
                </a:solidFill>
                <a:latin typeface="Segoe UI" panose="020B0502040204020203" pitchFamily="34" charset="0"/>
              </a:rPr>
              <a:t>A comprehensive, flexible adult learning offer that spans technical skills, essential skills, </a:t>
            </a:r>
          </a:p>
          <a:p>
            <a:r>
              <a:rPr lang="en-GB" sz="1400" b="1">
                <a:solidFill>
                  <a:schemeClr val="bg1"/>
                </a:solidFill>
                <a:latin typeface="Segoe UI" panose="020B0502040204020203" pitchFamily="34" charset="0"/>
              </a:rPr>
              <a:t>and rapid‑response retraining, tailored to local labour‑market needs across Derbyshire </a:t>
            </a:r>
          </a:p>
          <a:p>
            <a:r>
              <a:rPr lang="en-GB" sz="1400" b="1">
                <a:solidFill>
                  <a:schemeClr val="bg1"/>
                </a:solidFill>
                <a:latin typeface="Segoe UI" panose="020B0502040204020203" pitchFamily="34" charset="0"/>
              </a:rPr>
              <a:t>and Nottinghamshire</a:t>
            </a:r>
          </a:p>
          <a:p>
            <a:endParaRPr lang="en-GB" sz="1400" b="1"/>
          </a:p>
          <a:p>
            <a:endParaRPr lang="en-GB" sz="1400"/>
          </a:p>
          <a:p>
            <a:pPr lvl="0"/>
            <a:endParaRPr lang="en-GB" sz="1400">
              <a:solidFill>
                <a:schemeClr val="bg1"/>
              </a:solidFill>
            </a:endParaRPr>
          </a:p>
          <a:p>
            <a:r>
              <a:rPr lang="en-GB" sz="1400"/>
              <a:t> </a:t>
            </a:r>
          </a:p>
        </p:txBody>
      </p:sp>
      <p:sp>
        <p:nvSpPr>
          <p:cNvPr id="2" name="TextBox 1">
            <a:extLst>
              <a:ext uri="{FF2B5EF4-FFF2-40B4-BE49-F238E27FC236}">
                <a16:creationId xmlns:a16="http://schemas.microsoft.com/office/drawing/2014/main" id="{A1063585-ADC7-73D5-E040-2F08AC6E14FA}"/>
              </a:ext>
            </a:extLst>
          </p:cNvPr>
          <p:cNvSpPr txBox="1"/>
          <p:nvPr/>
        </p:nvSpPr>
        <p:spPr>
          <a:xfrm>
            <a:off x="7366958" y="543464"/>
            <a:ext cx="4002657" cy="923330"/>
          </a:xfrm>
          <a:prstGeom prst="rect">
            <a:avLst/>
          </a:prstGeom>
          <a:noFill/>
        </p:spPr>
        <p:txBody>
          <a:bodyPr wrap="square" rtlCol="0">
            <a:spAutoFit/>
          </a:bodyPr>
          <a:lstStyle/>
          <a:p>
            <a:r>
              <a:rPr lang="en-GB" b="1"/>
              <a:t>Main Contact Point for other Learning Organisations/Local Authorities:  godfreyc@chesterfield.ac.uk</a:t>
            </a:r>
            <a:endParaRPr lang="en-GB">
              <a:solidFill>
                <a:schemeClr val="bg1"/>
              </a:solidFill>
            </a:endParaRPr>
          </a:p>
        </p:txBody>
      </p:sp>
    </p:spTree>
    <p:extLst>
      <p:ext uri="{BB962C8B-B14F-4D97-AF65-F5344CB8AC3E}">
        <p14:creationId xmlns:p14="http://schemas.microsoft.com/office/powerpoint/2010/main" val="3922501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2B769-00AC-7EDD-1081-1873F9F78D6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59C94AB-42BB-8FBA-1BA8-8C8E0608D262}"/>
              </a:ext>
            </a:extLst>
          </p:cNvPr>
          <p:cNvSpPr txBox="1"/>
          <p:nvPr/>
        </p:nvSpPr>
        <p:spPr>
          <a:xfrm>
            <a:off x="545690" y="393828"/>
            <a:ext cx="11100619" cy="6340197"/>
          </a:xfrm>
          <a:prstGeom prst="rect">
            <a:avLst/>
          </a:prstGeom>
          <a:noFill/>
        </p:spPr>
        <p:txBody>
          <a:bodyPr wrap="square" lIns="91440" tIns="45720" rIns="91440" bIns="45720" rtlCol="0" anchor="t">
            <a:spAutoFit/>
          </a:bodyPr>
          <a:lstStyle/>
          <a:p>
            <a:r>
              <a:rPr lang="en-GB" sz="2800" b="1">
                <a:solidFill>
                  <a:schemeClr val="bg1"/>
                </a:solidFill>
              </a:rPr>
              <a:t>Derby College Group</a:t>
            </a:r>
          </a:p>
          <a:p>
            <a:r>
              <a:rPr lang="en-GB" b="1"/>
              <a:t>         </a:t>
            </a:r>
            <a:endParaRPr lang="en-GB" b="1">
              <a:solidFill>
                <a:srgbClr val="000000"/>
              </a:solidFill>
            </a:endParaRPr>
          </a:p>
          <a:p>
            <a:endParaRPr lang="en-GB"/>
          </a:p>
          <a:p>
            <a:r>
              <a:rPr lang="en-GB" b="1"/>
              <a:t>What we deliver for EMCCA :</a:t>
            </a:r>
            <a:endParaRPr lang="en-GB"/>
          </a:p>
          <a:p>
            <a:pPr marL="285750" indent="-285750">
              <a:buFont typeface="Wingdings" panose="05000000000000000000" pitchFamily="2" charset="2"/>
              <a:buChar char="v"/>
            </a:pPr>
            <a:r>
              <a:rPr lang="en-GB">
                <a:solidFill>
                  <a:schemeClr val="bg1"/>
                </a:solidFill>
              </a:rPr>
              <a:t> Adult Skills Fund provision, Free Courses For Jobs</a:t>
            </a:r>
          </a:p>
          <a:p>
            <a:pPr marL="285750" indent="-285750">
              <a:buFont typeface="Wingdings" panose="05000000000000000000" pitchFamily="2" charset="2"/>
              <a:buChar char="v"/>
            </a:pPr>
            <a:r>
              <a:rPr lang="en-GB">
                <a:solidFill>
                  <a:schemeClr val="bg1"/>
                </a:solidFill>
              </a:rPr>
              <a:t>Accredited learning: ESOL, Functional Skills (English/Maths), Digital Skills, Employability, Sector pathways: Health, Childcare, Initial Teacher &amp; Teaching Assistant Training, Motor Vehicle, Construction, Engineering, Business, Leadership and Management, Retail, Agriculture, Arboriculture, Horticulture, Floristry, Animal Care and Equine</a:t>
            </a:r>
          </a:p>
          <a:p>
            <a:pPr marL="285750" indent="-285750">
              <a:buFont typeface="Wingdings" panose="05000000000000000000" pitchFamily="2" charset="2"/>
              <a:buChar char="v"/>
            </a:pPr>
            <a:r>
              <a:rPr lang="en-GB">
                <a:solidFill>
                  <a:schemeClr val="bg1"/>
                </a:solidFill>
              </a:rPr>
              <a:t>Non‑accredited community learning to build confidence and progression</a:t>
            </a:r>
          </a:p>
          <a:p>
            <a:pPr marL="285750" indent="-285750">
              <a:buFont typeface="Wingdings" panose="05000000000000000000" pitchFamily="2" charset="2"/>
              <a:buChar char="v"/>
            </a:pPr>
            <a:r>
              <a:rPr lang="en-GB">
                <a:solidFill>
                  <a:schemeClr val="bg1"/>
                </a:solidFill>
              </a:rPr>
              <a:t>Delivery models: classroom, online, hybrid,  community delivery and bespoke </a:t>
            </a:r>
          </a:p>
          <a:p>
            <a:pPr marL="285750" indent="-285750">
              <a:buFont typeface="Wingdings" panose="05000000000000000000" pitchFamily="2" charset="2"/>
              <a:buChar char="v"/>
            </a:pPr>
            <a:r>
              <a:rPr lang="en-GB">
                <a:solidFill>
                  <a:schemeClr val="bg1"/>
                </a:solidFill>
              </a:rPr>
              <a:t>Target groups: adults seeking career changes or career progression, low‑skilled adults, adults whose first language is not English</a:t>
            </a:r>
          </a:p>
          <a:p>
            <a:r>
              <a:rPr lang="en-GB" b="1"/>
              <a:t>Where we operate:</a:t>
            </a:r>
            <a:endParaRPr lang="en-GB"/>
          </a:p>
          <a:p>
            <a:pPr marL="285750" lvl="0" indent="-285750">
              <a:buFont typeface="Wingdings" panose="05000000000000000000" pitchFamily="2" charset="2"/>
              <a:buChar char="v"/>
            </a:pPr>
            <a:r>
              <a:rPr lang="en-GB">
                <a:solidFill>
                  <a:schemeClr val="bg1"/>
                </a:solidFill>
              </a:rPr>
              <a:t>Derby City : College campuses: The Roundhouse, Joseph Wright Centre, Broomfield Hall, Ilkeston Community College.</a:t>
            </a:r>
          </a:p>
          <a:p>
            <a:pPr marL="285750" lvl="0" indent="-285750">
              <a:buFont typeface="Wingdings" panose="05000000000000000000" pitchFamily="2" charset="2"/>
              <a:buChar char="v"/>
            </a:pPr>
            <a:r>
              <a:rPr lang="en-GB">
                <a:solidFill>
                  <a:schemeClr val="bg1"/>
                </a:solidFill>
              </a:rPr>
              <a:t> Local community venues including family hubs, libraries and employer premises</a:t>
            </a:r>
          </a:p>
          <a:p>
            <a:r>
              <a:rPr lang="en-GB" b="1"/>
              <a:t>Unique Qualities:</a:t>
            </a:r>
            <a:endParaRPr lang="en-GB"/>
          </a:p>
          <a:p>
            <a:pPr marL="285750" lvl="0" indent="-285750">
              <a:buFont typeface="Wingdings" panose="05000000000000000000" pitchFamily="2" charset="2"/>
              <a:buChar char="v"/>
            </a:pPr>
            <a:r>
              <a:rPr lang="en-GB">
                <a:solidFill>
                  <a:schemeClr val="bg1"/>
                </a:solidFill>
              </a:rPr>
              <a:t>Clear progression routes into vocational study, apprenticeships, and employment</a:t>
            </a:r>
          </a:p>
          <a:p>
            <a:pPr marL="285750" lvl="0" indent="-285750">
              <a:buFont typeface="Wingdings" panose="05000000000000000000" pitchFamily="2" charset="2"/>
              <a:buChar char="v"/>
            </a:pPr>
            <a:r>
              <a:rPr lang="en-GB">
                <a:solidFill>
                  <a:schemeClr val="bg1"/>
                </a:solidFill>
              </a:rPr>
              <a:t>Roll on in year enrolment</a:t>
            </a:r>
          </a:p>
          <a:p>
            <a:pPr marL="285750" lvl="0" indent="-285750">
              <a:buFont typeface="Wingdings" panose="05000000000000000000" pitchFamily="2" charset="2"/>
              <a:buChar char="v"/>
            </a:pPr>
            <a:r>
              <a:rPr lang="en-GB">
                <a:solidFill>
                  <a:schemeClr val="bg1"/>
                </a:solidFill>
              </a:rPr>
              <a:t>Strong careers guidance and wellbeing support</a:t>
            </a:r>
          </a:p>
          <a:p>
            <a:endParaRPr lang="en-GB" b="1">
              <a:solidFill>
                <a:schemeClr val="bg1"/>
              </a:solidFill>
            </a:endParaRPr>
          </a:p>
        </p:txBody>
      </p:sp>
      <p:sp>
        <p:nvSpPr>
          <p:cNvPr id="6" name="TextBox 5">
            <a:extLst>
              <a:ext uri="{FF2B5EF4-FFF2-40B4-BE49-F238E27FC236}">
                <a16:creationId xmlns:a16="http://schemas.microsoft.com/office/drawing/2014/main" id="{34439ABD-9DF5-5054-032B-20B98EFBCEEA}"/>
              </a:ext>
            </a:extLst>
          </p:cNvPr>
          <p:cNvSpPr txBox="1"/>
          <p:nvPr/>
        </p:nvSpPr>
        <p:spPr>
          <a:xfrm>
            <a:off x="6967162" y="888008"/>
            <a:ext cx="489541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a:t>Main Point of Contact:  </a:t>
            </a:r>
            <a:endParaRPr lang="en-GB" b="1">
              <a:solidFill>
                <a:schemeClr val="bg1"/>
              </a:solidFill>
            </a:endParaRPr>
          </a:p>
          <a:p>
            <a:r>
              <a:rPr lang="en-GB" b="1">
                <a:solidFill>
                  <a:schemeClr val="bg1"/>
                </a:solidFill>
              </a:rPr>
              <a:t>Jennifer.rehman@derby-college.ac.uk</a:t>
            </a:r>
            <a:endParaRPr lang="en-GB">
              <a:solidFill>
                <a:schemeClr val="bg1"/>
              </a:solidFill>
            </a:endParaRPr>
          </a:p>
        </p:txBody>
      </p:sp>
    </p:spTree>
    <p:extLst>
      <p:ext uri="{BB962C8B-B14F-4D97-AF65-F5344CB8AC3E}">
        <p14:creationId xmlns:p14="http://schemas.microsoft.com/office/powerpoint/2010/main" val="2754660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32E65-2AB4-378A-DE9A-DC869111813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6F85C73-A6E5-82A6-AD9B-EB1F4A29A104}"/>
              </a:ext>
            </a:extLst>
          </p:cNvPr>
          <p:cNvSpPr txBox="1"/>
          <p:nvPr/>
        </p:nvSpPr>
        <p:spPr>
          <a:xfrm>
            <a:off x="638519" y="395972"/>
            <a:ext cx="11100619" cy="6309420"/>
          </a:xfrm>
          <a:prstGeom prst="rect">
            <a:avLst/>
          </a:prstGeom>
          <a:noFill/>
        </p:spPr>
        <p:txBody>
          <a:bodyPr wrap="square" lIns="91440" tIns="45720" rIns="91440" bIns="45720" rtlCol="0" anchor="t">
            <a:spAutoFit/>
          </a:bodyPr>
          <a:lstStyle/>
          <a:p>
            <a:r>
              <a:rPr lang="en-GB" sz="2800" b="1">
                <a:solidFill>
                  <a:schemeClr val="bg1"/>
                </a:solidFill>
              </a:rPr>
              <a:t>Nottingham College</a:t>
            </a:r>
          </a:p>
          <a:p>
            <a:endParaRPr lang="en-GB"/>
          </a:p>
          <a:p>
            <a:endParaRPr lang="en-GB" b="1"/>
          </a:p>
          <a:p>
            <a:r>
              <a:rPr lang="en-GB" sz="1600" b="1"/>
              <a:t>What we deliver for EMCCA :</a:t>
            </a:r>
            <a:endParaRPr lang="en-GB" sz="1600" dirty="0"/>
          </a:p>
          <a:p>
            <a:pPr lvl="0"/>
            <a:r>
              <a:rPr lang="en-GB" sz="1600">
                <a:solidFill>
                  <a:schemeClr val="bg1"/>
                </a:solidFill>
              </a:rPr>
              <a:t>Over £16m of Adult Skills, with Tailored Learning and Free Courses For Jobs, covering all sector subject areas - classroom/online/hybrid</a:t>
            </a:r>
            <a:endParaRPr lang="en-GB" sz="1600" dirty="0">
              <a:solidFill>
                <a:schemeClr val="bg1"/>
              </a:solidFill>
            </a:endParaRPr>
          </a:p>
          <a:p>
            <a:pPr lvl="0"/>
            <a:r>
              <a:rPr lang="en-GB" sz="1600">
                <a:solidFill>
                  <a:schemeClr val="bg1"/>
                </a:solidFill>
              </a:rPr>
              <a:t>English and maths functional skills to GCSE, delivered online, in person and in the workplace</a:t>
            </a:r>
            <a:endParaRPr lang="en-GB" sz="1600" dirty="0">
              <a:solidFill>
                <a:schemeClr val="bg1"/>
              </a:solidFill>
            </a:endParaRPr>
          </a:p>
          <a:p>
            <a:pPr lvl="0"/>
            <a:r>
              <a:rPr lang="en-GB" sz="1600">
                <a:solidFill>
                  <a:schemeClr val="bg1"/>
                </a:solidFill>
              </a:rPr>
              <a:t>Access to HE programmes providing level 3 qualifications with learning pathways to HE.</a:t>
            </a:r>
            <a:endParaRPr lang="en-GB" sz="1600" dirty="0">
              <a:solidFill>
                <a:schemeClr val="bg1"/>
              </a:solidFill>
            </a:endParaRPr>
          </a:p>
          <a:p>
            <a:pPr lvl="0"/>
            <a:r>
              <a:rPr lang="en-GB" sz="1600">
                <a:solidFill>
                  <a:schemeClr val="bg1"/>
                </a:solidFill>
              </a:rPr>
              <a:t>Largest ESOL provider in the East Midlands</a:t>
            </a:r>
            <a:endParaRPr lang="en-GB" sz="1600" dirty="0">
              <a:solidFill>
                <a:schemeClr val="bg1"/>
              </a:solidFill>
            </a:endParaRPr>
          </a:p>
          <a:p>
            <a:pPr lvl="0"/>
            <a:r>
              <a:rPr lang="en-GB" sz="1600">
                <a:solidFill>
                  <a:schemeClr val="bg1"/>
                </a:solidFill>
              </a:rPr>
              <a:t>Community employability programmes in partnership with local employers</a:t>
            </a:r>
            <a:endParaRPr lang="en-GB" sz="1600" dirty="0">
              <a:solidFill>
                <a:schemeClr val="bg1"/>
              </a:solidFill>
            </a:endParaRPr>
          </a:p>
          <a:p>
            <a:pPr lvl="0"/>
            <a:r>
              <a:rPr lang="en-GB" sz="1600">
                <a:solidFill>
                  <a:schemeClr val="bg1"/>
                </a:solidFill>
              </a:rPr>
              <a:t>Target groups - Adult FT infill, Adult PT, economically inactive, health barriers, local need areas</a:t>
            </a:r>
            <a:r>
              <a:rPr lang="en-GB" sz="1600">
                <a:solidFill>
                  <a:schemeClr val="tx2">
                    <a:lumMod val="50000"/>
                    <a:lumOff val="50000"/>
                  </a:schemeClr>
                </a:solidFill>
              </a:rPr>
              <a:t>)</a:t>
            </a:r>
          </a:p>
          <a:p>
            <a:endParaRPr lang="en-GB" sz="1600" dirty="0"/>
          </a:p>
          <a:p>
            <a:r>
              <a:rPr lang="en-GB" sz="1600" b="1" dirty="0"/>
              <a:t>Where we operate:</a:t>
            </a:r>
            <a:endParaRPr lang="en-GB" sz="1600" dirty="0"/>
          </a:p>
          <a:p>
            <a:pPr lvl="0"/>
            <a:r>
              <a:rPr lang="en-GB" sz="1600" b="1">
                <a:solidFill>
                  <a:schemeClr val="bg1"/>
                </a:solidFill>
              </a:rPr>
              <a:t>Nottinghamshire and Derbyshire, Local premises in Nottingham or community delivery points, East Midlands Airport</a:t>
            </a:r>
          </a:p>
          <a:p>
            <a:r>
              <a:rPr lang="en-GB" sz="1600" b="1"/>
              <a:t>Unique Qualities:</a:t>
            </a:r>
            <a:endParaRPr lang="en-GB" sz="1600" dirty="0"/>
          </a:p>
          <a:p>
            <a:pPr marL="285750" indent="-285750">
              <a:buFont typeface="Arial"/>
              <a:buChar char="•"/>
            </a:pPr>
            <a:r>
              <a:rPr lang="en-GB" sz="1600">
                <a:solidFill>
                  <a:schemeClr val="bg1"/>
                </a:solidFill>
              </a:rPr>
              <a:t>Key strengths: </a:t>
            </a:r>
            <a:r>
              <a:rPr lang="en-GB" sz="1600">
                <a:solidFill>
                  <a:schemeClr val="bg1"/>
                </a:solidFill>
                <a:ea typeface="+mn-lt"/>
                <a:cs typeface="+mn-lt"/>
              </a:rPr>
              <a:t>Wellbeing support,  Flexible pathways, additional learning support, and access to digital support and equipment. </a:t>
            </a:r>
          </a:p>
          <a:p>
            <a:pPr marL="285750" indent="-285750">
              <a:buFont typeface="Arial"/>
              <a:buChar char="•"/>
            </a:pPr>
            <a:r>
              <a:rPr lang="en-GB" sz="1600">
                <a:solidFill>
                  <a:schemeClr val="bg1"/>
                </a:solidFill>
                <a:ea typeface="+mn-lt"/>
                <a:cs typeface="+mn-lt"/>
              </a:rPr>
              <a:t>Behaviour Mentors who work with students on an individual basis to develop strategies with a variety of behavioural issues.</a:t>
            </a:r>
            <a:endParaRPr lang="en-GB" sz="1600">
              <a:solidFill>
                <a:schemeClr val="bg1"/>
              </a:solidFill>
            </a:endParaRPr>
          </a:p>
          <a:p>
            <a:pPr marL="285750" indent="-285750">
              <a:buFont typeface="Arial"/>
              <a:buChar char="•"/>
            </a:pPr>
            <a:r>
              <a:rPr lang="en-GB" sz="1600">
                <a:solidFill>
                  <a:schemeClr val="bg1"/>
                </a:solidFill>
                <a:ea typeface="+mn-lt"/>
                <a:cs typeface="+mn-lt"/>
              </a:rPr>
              <a:t>Pastoral Care and personal and social development opportunities, including volunteering, social action in the community, and support with securing work experience opportunities. </a:t>
            </a:r>
            <a:endParaRPr lang="en-GB" sz="1600">
              <a:solidFill>
                <a:schemeClr val="bg1"/>
              </a:solidFill>
            </a:endParaRPr>
          </a:p>
          <a:p>
            <a:pPr lvl="0"/>
            <a:endParaRPr lang="en-GB" sz="1600" dirty="0">
              <a:solidFill>
                <a:schemeClr val="bg1"/>
              </a:solidFill>
            </a:endParaRPr>
          </a:p>
          <a:p>
            <a:r>
              <a:rPr lang="en-GB" b="1"/>
              <a:t>Main Contact Point for other Learning Organisations/Local Authorities: </a:t>
            </a:r>
          </a:p>
          <a:p>
            <a:r>
              <a:rPr lang="en-GB" b="1">
                <a:solidFill>
                  <a:schemeClr val="bg1"/>
                </a:solidFill>
              </a:rPr>
              <a:t>rich.williams@nottinghamcollege.ac.uk</a:t>
            </a:r>
            <a:endParaRPr lang="en-GB">
              <a:solidFill>
                <a:schemeClr val="bg1"/>
              </a:solidFill>
            </a:endParaRPr>
          </a:p>
        </p:txBody>
      </p:sp>
    </p:spTree>
    <p:extLst>
      <p:ext uri="{BB962C8B-B14F-4D97-AF65-F5344CB8AC3E}">
        <p14:creationId xmlns:p14="http://schemas.microsoft.com/office/powerpoint/2010/main" val="2414788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181A0-F821-6FF6-3A5A-013DA2666F1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EFB130C-3F36-D0AE-4D3F-AD32A60B26A8}"/>
              </a:ext>
            </a:extLst>
          </p:cNvPr>
          <p:cNvSpPr txBox="1"/>
          <p:nvPr/>
        </p:nvSpPr>
        <p:spPr>
          <a:xfrm>
            <a:off x="545631" y="454383"/>
            <a:ext cx="11100619" cy="1077218"/>
          </a:xfrm>
          <a:prstGeom prst="rect">
            <a:avLst/>
          </a:prstGeom>
          <a:noFill/>
        </p:spPr>
        <p:txBody>
          <a:bodyPr wrap="square" lIns="91440" tIns="45720" rIns="91440" bIns="45720" rtlCol="0" anchor="t">
            <a:spAutoFit/>
          </a:bodyPr>
          <a:lstStyle/>
          <a:p>
            <a:r>
              <a:rPr lang="en-GB" sz="2800" b="1">
                <a:solidFill>
                  <a:schemeClr val="bg1"/>
                </a:solidFill>
              </a:rPr>
              <a:t>Nottingham Trent University (Brackenhurst)</a:t>
            </a:r>
            <a:endParaRPr lang="en-US">
              <a:solidFill>
                <a:schemeClr val="bg1"/>
              </a:solidFill>
            </a:endParaRPr>
          </a:p>
          <a:p>
            <a:endParaRPr lang="en-GB" b="1"/>
          </a:p>
          <a:p>
            <a:endParaRPr lang="en-GB">
              <a:solidFill>
                <a:schemeClr val="bg1"/>
              </a:solidFill>
            </a:endParaRPr>
          </a:p>
        </p:txBody>
      </p:sp>
    </p:spTree>
    <p:extLst>
      <p:ext uri="{BB962C8B-B14F-4D97-AF65-F5344CB8AC3E}">
        <p14:creationId xmlns:p14="http://schemas.microsoft.com/office/powerpoint/2010/main" val="132920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29324" y="391738"/>
            <a:ext cx="11100619" cy="6063198"/>
          </a:xfrm>
          <a:prstGeom prst="rect">
            <a:avLst/>
          </a:prstGeom>
          <a:noFill/>
        </p:spPr>
        <p:txBody>
          <a:bodyPr wrap="square" lIns="91440" tIns="45720" rIns="91440" bIns="45720" rtlCol="0" anchor="t">
            <a:spAutoFit/>
          </a:bodyPr>
          <a:lstStyle/>
          <a:p>
            <a:r>
              <a:rPr lang="en-GB" sz="2800" b="1">
                <a:solidFill>
                  <a:schemeClr val="bg1"/>
                </a:solidFill>
              </a:rPr>
              <a:t>RNN Group</a:t>
            </a:r>
          </a:p>
          <a:p>
            <a:endParaRPr lang="en-GB" b="1"/>
          </a:p>
          <a:p>
            <a:endParaRPr lang="en-GB" b="1"/>
          </a:p>
          <a:p>
            <a:r>
              <a:rPr lang="en-GB" b="1"/>
              <a:t>What we deliver for EMCCA :</a:t>
            </a:r>
            <a:endParaRPr lang="en-GB"/>
          </a:p>
          <a:p>
            <a:pPr lvl="0"/>
            <a:r>
              <a:rPr lang="en-US">
                <a:solidFill>
                  <a:schemeClr val="bg1"/>
                </a:solidFill>
              </a:rPr>
              <a:t>Fully funded pathways in a variety of sectors including key sectors such as healthcare, construction, and digital technologies. These qualifications are specifically tailored to address regional skills gaps, offering adult learners clear progression routes</a:t>
            </a:r>
          </a:p>
          <a:p>
            <a:pPr lvl="0"/>
            <a:r>
              <a:rPr lang="en-US">
                <a:solidFill>
                  <a:schemeClr val="bg1"/>
                </a:solidFill>
              </a:rPr>
              <a:t>Delivery model that incorporates on-campus practical training at the </a:t>
            </a:r>
            <a:r>
              <a:rPr lang="en-US" err="1">
                <a:solidFill>
                  <a:schemeClr val="bg1"/>
                </a:solidFill>
              </a:rPr>
              <a:t>Worksop</a:t>
            </a:r>
            <a:r>
              <a:rPr lang="en-US">
                <a:solidFill>
                  <a:schemeClr val="bg1"/>
                </a:solidFill>
              </a:rPr>
              <a:t> site, </a:t>
            </a:r>
            <a:r>
              <a:rPr lang="en-US" err="1">
                <a:solidFill>
                  <a:schemeClr val="bg1"/>
                </a:solidFill>
              </a:rPr>
              <a:t>utilising</a:t>
            </a:r>
            <a:r>
              <a:rPr lang="en-US">
                <a:solidFill>
                  <a:schemeClr val="bg1"/>
                </a:solidFill>
              </a:rPr>
              <a:t> self-paced digital platforms alongside </a:t>
            </a:r>
            <a:r>
              <a:rPr lang="en-US" err="1">
                <a:solidFill>
                  <a:schemeClr val="bg1"/>
                </a:solidFill>
              </a:rPr>
              <a:t>specialised</a:t>
            </a:r>
            <a:r>
              <a:rPr lang="en-US">
                <a:solidFill>
                  <a:schemeClr val="bg1"/>
                </a:solidFill>
              </a:rPr>
              <a:t> evening and weekend sessions designed for working professionals. </a:t>
            </a:r>
          </a:p>
          <a:p>
            <a:pPr lvl="0"/>
            <a:r>
              <a:rPr lang="en-US">
                <a:solidFill>
                  <a:schemeClr val="bg1"/>
                </a:solidFill>
              </a:rPr>
              <a:t>We serve the needs of local residents with a focus upon the economically inactive, re-engaging the disengaged and supporting those in work to make progress into sustainable and higher paying jobs.</a:t>
            </a:r>
            <a:endParaRPr lang="en-GB">
              <a:solidFill>
                <a:schemeClr val="bg1"/>
              </a:solidFill>
            </a:endParaRPr>
          </a:p>
          <a:p>
            <a:r>
              <a:rPr lang="en-GB" b="1"/>
              <a:t>Where we operate:</a:t>
            </a:r>
            <a:endParaRPr lang="en-GB"/>
          </a:p>
          <a:p>
            <a:pPr lvl="0"/>
            <a:r>
              <a:rPr lang="en-US">
                <a:solidFill>
                  <a:schemeClr val="bg1"/>
                </a:solidFill>
              </a:rPr>
              <a:t>Primarily Bassetlaw with a minority of other EMCCA residents choosing to travel / engage in hybrid / online provision</a:t>
            </a:r>
          </a:p>
          <a:p>
            <a:pPr lvl="0"/>
            <a:r>
              <a:rPr lang="en-US">
                <a:solidFill>
                  <a:schemeClr val="bg1"/>
                </a:solidFill>
              </a:rPr>
              <a:t>Provision delivered primarily from NNC, NFPC &amp; Bridge Skills Hub with some Employer / Community based provision on demand</a:t>
            </a:r>
            <a:r>
              <a:rPr lang="en-US">
                <a:solidFill>
                  <a:srgbClr val="FF0000"/>
                </a:solidFill>
              </a:rPr>
              <a:t>.</a:t>
            </a:r>
            <a:endParaRPr lang="en-GB">
              <a:solidFill>
                <a:srgbClr val="FF0000"/>
              </a:solidFill>
            </a:endParaRPr>
          </a:p>
          <a:p>
            <a:r>
              <a:rPr lang="en-GB" b="1"/>
              <a:t>Unique Qualities:</a:t>
            </a:r>
            <a:endParaRPr lang="en-GB"/>
          </a:p>
          <a:p>
            <a:pPr lvl="0"/>
            <a:r>
              <a:rPr lang="en-US">
                <a:solidFill>
                  <a:schemeClr val="bg1"/>
                </a:solidFill>
              </a:rPr>
              <a:t>Leading Grant Funded Bassetlaw provider.</a:t>
            </a:r>
          </a:p>
          <a:p>
            <a:pPr lvl="0"/>
            <a:r>
              <a:rPr lang="en-US">
                <a:solidFill>
                  <a:schemeClr val="bg1"/>
                </a:solidFill>
              </a:rPr>
              <a:t>Specialist in priority areas (STEM, Construction, Health, Logistics)</a:t>
            </a:r>
            <a:r>
              <a:rPr lang="en-GB">
                <a:solidFill>
                  <a:schemeClr val="bg1"/>
                </a:solidFill>
              </a:rPr>
              <a:t> </a:t>
            </a:r>
          </a:p>
          <a:p>
            <a:r>
              <a:rPr lang="en-GB" b="1"/>
              <a:t>Main Contact Point for other Learning Organisations/Local Authorities: </a:t>
            </a:r>
          </a:p>
          <a:p>
            <a:r>
              <a:rPr lang="en-GB" b="1">
                <a:solidFill>
                  <a:schemeClr val="bg1"/>
                </a:solidFill>
              </a:rPr>
              <a:t>Daniel </a:t>
            </a:r>
            <a:r>
              <a:rPr lang="en-GB" b="1" err="1">
                <a:solidFill>
                  <a:schemeClr val="bg1"/>
                </a:solidFill>
              </a:rPr>
              <a:t>Stanbra</a:t>
            </a:r>
            <a:r>
              <a:rPr lang="en-GB" b="1">
                <a:solidFill>
                  <a:schemeClr val="bg1"/>
                </a:solidFill>
              </a:rPr>
              <a:t> (</a:t>
            </a:r>
            <a:r>
              <a:rPr lang="en-US" sz="1600" b="1">
                <a:solidFill>
                  <a:schemeClr val="bg1"/>
                </a:solidFill>
              </a:rPr>
              <a:t>VP Adult Education, Commercial and Partnership Strategy)</a:t>
            </a:r>
            <a:endParaRPr lang="en-GB" sz="1600">
              <a:solidFill>
                <a:schemeClr val="bg1"/>
              </a:solidFill>
            </a:endParaRPr>
          </a:p>
        </p:txBody>
      </p:sp>
    </p:spTree>
    <p:extLst>
      <p:ext uri="{BB962C8B-B14F-4D97-AF65-F5344CB8AC3E}">
        <p14:creationId xmlns:p14="http://schemas.microsoft.com/office/powerpoint/2010/main" val="1881335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20639" y="379656"/>
            <a:ext cx="11100619" cy="5724644"/>
          </a:xfrm>
          <a:prstGeom prst="rect">
            <a:avLst/>
          </a:prstGeom>
          <a:noFill/>
        </p:spPr>
        <p:txBody>
          <a:bodyPr wrap="square" lIns="91440" tIns="45720" rIns="91440" bIns="45720" rtlCol="0" anchor="t">
            <a:spAutoFit/>
          </a:bodyPr>
          <a:lstStyle/>
          <a:p>
            <a:r>
              <a:rPr lang="en-GB" sz="2800" b="1">
                <a:solidFill>
                  <a:schemeClr val="bg1"/>
                </a:solidFill>
              </a:rPr>
              <a:t>National Employer Training (Part of TEC Partnership)</a:t>
            </a:r>
          </a:p>
          <a:p>
            <a:endParaRPr lang="en-GB"/>
          </a:p>
          <a:p>
            <a:endParaRPr lang="en-GB" sz="1600" b="1"/>
          </a:p>
          <a:p>
            <a:r>
              <a:rPr lang="en-GB" sz="1600" b="1"/>
              <a:t>What we deliver for EMCCA :</a:t>
            </a:r>
            <a:endParaRPr lang="en-GB" sz="1600"/>
          </a:p>
          <a:p>
            <a:pPr lvl="0"/>
            <a:r>
              <a:rPr lang="en-GB" sz="1600">
                <a:solidFill>
                  <a:schemeClr val="bg1"/>
                </a:solidFill>
              </a:rPr>
              <a:t>Funding contract – ASF; Security, Teaching Assistant,  Digital, Hospitality, Business Admin, Construction, Functional Skills and Bootcamps; Aspiring Educators and Level 3 Teaching Assistant</a:t>
            </a:r>
          </a:p>
          <a:p>
            <a:pPr lvl="0"/>
            <a:r>
              <a:rPr lang="en-GB" sz="1600">
                <a:solidFill>
                  <a:schemeClr val="bg1"/>
                </a:solidFill>
              </a:rPr>
              <a:t>Delivery model – Mixture of delivery types but where possible face to face classroom based</a:t>
            </a:r>
          </a:p>
          <a:p>
            <a:pPr lvl="0"/>
            <a:r>
              <a:rPr lang="en-GB" sz="1600">
                <a:solidFill>
                  <a:schemeClr val="bg1"/>
                </a:solidFill>
              </a:rPr>
              <a:t>Target groups – economically inactive or low waged people</a:t>
            </a:r>
            <a:endParaRPr lang="en-GB" sz="1600">
              <a:solidFill>
                <a:schemeClr val="tx2">
                  <a:lumMod val="50000"/>
                  <a:lumOff val="50000"/>
                </a:schemeClr>
              </a:solidFill>
            </a:endParaRPr>
          </a:p>
          <a:p>
            <a:endParaRPr lang="en-GB" sz="1600"/>
          </a:p>
          <a:p>
            <a:r>
              <a:rPr lang="en-GB" sz="1600" b="1"/>
              <a:t>Where we operate:</a:t>
            </a:r>
            <a:endParaRPr lang="en-GB" sz="1600"/>
          </a:p>
          <a:p>
            <a:pPr lvl="0"/>
            <a:r>
              <a:rPr lang="en-GB" sz="1600" b="1">
                <a:solidFill>
                  <a:schemeClr val="bg1"/>
                </a:solidFill>
              </a:rPr>
              <a:t>Nottinghamshire covering Ashfield, Broxtowe, Gedling, Mansfield, Newark and Sherwood and Nottingham City</a:t>
            </a:r>
          </a:p>
          <a:p>
            <a:pPr lvl="0"/>
            <a:r>
              <a:rPr lang="en-GB" sz="1600" b="1">
                <a:solidFill>
                  <a:schemeClr val="bg1"/>
                </a:solidFill>
              </a:rPr>
              <a:t>Derbyshire Covering Amber Valley, Chesterfield and Derby City</a:t>
            </a:r>
          </a:p>
          <a:p>
            <a:endParaRPr lang="en-GB" sz="1600">
              <a:solidFill>
                <a:srgbClr val="FF0000"/>
              </a:solidFill>
            </a:endParaRPr>
          </a:p>
          <a:p>
            <a:r>
              <a:rPr lang="en-GB" sz="1600" b="1"/>
              <a:t>Unique Qualities:</a:t>
            </a:r>
            <a:endParaRPr lang="en-GB" sz="1600"/>
          </a:p>
          <a:p>
            <a:pPr lvl="0"/>
            <a:r>
              <a:rPr lang="en-GB" sz="1600">
                <a:solidFill>
                  <a:schemeClr val="bg1"/>
                </a:solidFill>
              </a:rPr>
              <a:t>NET continue to have higher than average achievement rates.  Our city centre locations continue to thrive providing classroom and 1-1 support where needed.  This year has seen the development of our employer engagement to bring new and exciting roles/careers to local people, and we continue to look to work with other EMCCA contract holders to support learners in sectors we are unable to.</a:t>
            </a:r>
            <a:r>
              <a:rPr lang="en-GB" sz="1600"/>
              <a:t>  </a:t>
            </a:r>
            <a:r>
              <a:rPr lang="en-GB" sz="1600">
                <a:solidFill>
                  <a:schemeClr val="bg1"/>
                </a:solidFill>
              </a:rPr>
              <a:t>We are forward thinking and continually look to offer new opportunities with several Bootcamp learners now employed within NET itself.</a:t>
            </a:r>
          </a:p>
          <a:p>
            <a:pPr lvl="0"/>
            <a:endParaRPr lang="en-GB" sz="1600"/>
          </a:p>
          <a:p>
            <a:r>
              <a:rPr lang="en-GB" sz="1600" b="1"/>
              <a:t>Main Contact Point for other Learning Organisations/Local Authorities: </a:t>
            </a:r>
            <a:endParaRPr lang="en-GB" sz="1600">
              <a:solidFill>
                <a:schemeClr val="bg1"/>
              </a:solidFill>
            </a:endParaRPr>
          </a:p>
          <a:p>
            <a:r>
              <a:rPr lang="en-GB" sz="1600" b="1">
                <a:solidFill>
                  <a:schemeClr val="bg1"/>
                </a:solidFill>
              </a:rPr>
              <a:t>Chris Dempsey – dempseyc@nationalemployertraining.co.uk</a:t>
            </a:r>
            <a:endParaRPr lang="en-GB" sz="1600">
              <a:solidFill>
                <a:schemeClr val="bg1"/>
              </a:solidFill>
            </a:endParaRPr>
          </a:p>
        </p:txBody>
      </p:sp>
    </p:spTree>
    <p:extLst>
      <p:ext uri="{BB962C8B-B14F-4D97-AF65-F5344CB8AC3E}">
        <p14:creationId xmlns:p14="http://schemas.microsoft.com/office/powerpoint/2010/main" val="2880224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544598" y="634455"/>
            <a:ext cx="11100619" cy="6894195"/>
          </a:xfrm>
          <a:prstGeom prst="rect">
            <a:avLst/>
          </a:prstGeom>
          <a:noFill/>
        </p:spPr>
        <p:txBody>
          <a:bodyPr wrap="square" lIns="91440" tIns="45720" rIns="91440" bIns="45720" numCol="2" rtlCol="0" anchor="t">
            <a:spAutoFit/>
          </a:bodyPr>
          <a:lstStyle/>
          <a:p>
            <a:r>
              <a:rPr lang="en-GB" sz="2800" b="1">
                <a:solidFill>
                  <a:schemeClr val="bg1"/>
                </a:solidFill>
              </a:rPr>
              <a:t>University of Derby</a:t>
            </a:r>
          </a:p>
          <a:p>
            <a:endParaRPr lang="en-GB" sz="2800" b="1">
              <a:solidFill>
                <a:schemeClr val="bg1"/>
              </a:solidFill>
            </a:endParaRPr>
          </a:p>
          <a:p>
            <a:r>
              <a:rPr lang="en-GB" b="1"/>
              <a:t>What we deliver for EMCCA :</a:t>
            </a:r>
            <a:endParaRPr lang="en-GB"/>
          </a:p>
          <a:p>
            <a:pPr lvl="0"/>
            <a:r>
              <a:rPr lang="en-GB" sz="1200" u="sng">
                <a:solidFill>
                  <a:schemeClr val="bg1"/>
                </a:solidFill>
              </a:rPr>
              <a:t>L3 Classroom Offer:</a:t>
            </a:r>
          </a:p>
          <a:p>
            <a:pPr lvl="0"/>
            <a:r>
              <a:rPr lang="en-GB" sz="1200">
                <a:solidFill>
                  <a:schemeClr val="bg1"/>
                </a:solidFill>
              </a:rPr>
              <a:t>Access to HE (Business &amp; Law, Medical Science, Social Science) – Derby</a:t>
            </a:r>
          </a:p>
          <a:p>
            <a:pPr lvl="0"/>
            <a:r>
              <a:rPr lang="en-GB" sz="1200">
                <a:solidFill>
                  <a:schemeClr val="bg1"/>
                </a:solidFill>
              </a:rPr>
              <a:t>Counselling – Buxton</a:t>
            </a:r>
          </a:p>
          <a:p>
            <a:pPr lvl="0"/>
            <a:r>
              <a:rPr lang="en-GB" sz="1200" u="sng">
                <a:solidFill>
                  <a:schemeClr val="bg1"/>
                </a:solidFill>
              </a:rPr>
              <a:t>L3 Hybrid Offer:</a:t>
            </a:r>
          </a:p>
          <a:p>
            <a:pPr lvl="0"/>
            <a:r>
              <a:rPr lang="en-GB" sz="1200">
                <a:solidFill>
                  <a:schemeClr val="bg1"/>
                </a:solidFill>
              </a:rPr>
              <a:t>Working in Early Years Sector (Early Years Educator)</a:t>
            </a:r>
          </a:p>
          <a:p>
            <a:pPr lvl="0"/>
            <a:r>
              <a:rPr lang="en-GB" sz="1200">
                <a:solidFill>
                  <a:schemeClr val="bg1"/>
                </a:solidFill>
              </a:rPr>
              <a:t>Supporting Teaching and Learning</a:t>
            </a:r>
          </a:p>
          <a:p>
            <a:pPr lvl="0"/>
            <a:r>
              <a:rPr lang="en-GB" sz="1200">
                <a:solidFill>
                  <a:schemeClr val="bg1"/>
                </a:solidFill>
              </a:rPr>
              <a:t>Hairdressing</a:t>
            </a:r>
          </a:p>
          <a:p>
            <a:pPr lvl="0"/>
            <a:r>
              <a:rPr lang="en-GB" sz="1200" u="sng">
                <a:solidFill>
                  <a:schemeClr val="bg1"/>
                </a:solidFill>
              </a:rPr>
              <a:t>L3 Online Offer:</a:t>
            </a:r>
          </a:p>
          <a:p>
            <a:r>
              <a:rPr lang="en-GB" sz="1200">
                <a:solidFill>
                  <a:schemeClr val="bg1"/>
                </a:solidFill>
              </a:rPr>
              <a:t>AAT (Accounting, Bookkeeping)</a:t>
            </a:r>
          </a:p>
          <a:p>
            <a:pPr lvl="0"/>
            <a:r>
              <a:rPr lang="en-GB" sz="1200">
                <a:solidFill>
                  <a:schemeClr val="bg1"/>
                </a:solidFill>
              </a:rPr>
              <a:t>L2 Classroom Offer @ Buxton:</a:t>
            </a:r>
          </a:p>
          <a:p>
            <a:pPr lvl="0"/>
            <a:r>
              <a:rPr lang="en-GB" sz="1200">
                <a:solidFill>
                  <a:schemeClr val="bg1"/>
                </a:solidFill>
              </a:rPr>
              <a:t>Counselling </a:t>
            </a:r>
          </a:p>
          <a:p>
            <a:r>
              <a:rPr lang="en-GB" sz="1200">
                <a:solidFill>
                  <a:schemeClr val="bg1"/>
                </a:solidFill>
              </a:rPr>
              <a:t>Functional Skills	</a:t>
            </a:r>
          </a:p>
          <a:p>
            <a:pPr lvl="0"/>
            <a:r>
              <a:rPr lang="en-GB" sz="1200">
                <a:solidFill>
                  <a:schemeClr val="bg1"/>
                </a:solidFill>
              </a:rPr>
              <a:t>Award in Food Safety</a:t>
            </a:r>
          </a:p>
          <a:p>
            <a:pPr lvl="0"/>
            <a:r>
              <a:rPr lang="en-GB" sz="1200">
                <a:solidFill>
                  <a:schemeClr val="bg1"/>
                </a:solidFill>
              </a:rPr>
              <a:t>Principles of Team Leading</a:t>
            </a:r>
          </a:p>
          <a:p>
            <a:pPr lvl="0"/>
            <a:r>
              <a:rPr lang="en-GB" sz="1200" u="sng">
                <a:solidFill>
                  <a:schemeClr val="bg1"/>
                </a:solidFill>
              </a:rPr>
              <a:t>L2 Online Offer: </a:t>
            </a:r>
          </a:p>
          <a:p>
            <a:pPr lvl="0"/>
            <a:r>
              <a:rPr lang="en-GB" sz="1200">
                <a:solidFill>
                  <a:schemeClr val="bg1"/>
                </a:solidFill>
              </a:rPr>
              <a:t>Range of courses focusing on Children and Young People: e.g. mental health, SEND, autism, suicide prevention, behaviour</a:t>
            </a:r>
          </a:p>
          <a:p>
            <a:r>
              <a:rPr lang="en-GB" sz="1200">
                <a:solidFill>
                  <a:schemeClr val="bg1"/>
                </a:solidFill>
              </a:rPr>
              <a:t>AAT (Accounting, Bookkeeping)</a:t>
            </a:r>
          </a:p>
          <a:p>
            <a:r>
              <a:rPr lang="en-GB" sz="1200" u="sng">
                <a:solidFill>
                  <a:schemeClr val="bg1"/>
                </a:solidFill>
              </a:rPr>
              <a:t>L1 Online Offer:</a:t>
            </a:r>
          </a:p>
          <a:p>
            <a:r>
              <a:rPr lang="en-GB" sz="1200">
                <a:solidFill>
                  <a:schemeClr val="bg1"/>
                </a:solidFill>
              </a:rPr>
              <a:t>Mental Health Awareness</a:t>
            </a:r>
          </a:p>
          <a:p>
            <a:pPr lvl="0"/>
            <a:endParaRPr lang="en-GB" sz="1200">
              <a:solidFill>
                <a:schemeClr val="bg1"/>
              </a:solidFill>
            </a:endParaRPr>
          </a:p>
          <a:p>
            <a:pPr lvl="0"/>
            <a:r>
              <a:rPr lang="en-GB" b="1"/>
              <a:t>Where we operate:</a:t>
            </a:r>
            <a:endParaRPr lang="en-GB"/>
          </a:p>
          <a:p>
            <a:pPr lvl="0"/>
            <a:r>
              <a:rPr lang="en-GB" b="1">
                <a:solidFill>
                  <a:schemeClr val="bg1"/>
                </a:solidFill>
              </a:rPr>
              <a:t>East Midlands: main campuses Derby and Buxton</a:t>
            </a:r>
          </a:p>
          <a:p>
            <a:endParaRPr lang="en-GB">
              <a:solidFill>
                <a:srgbClr val="FF0000"/>
              </a:solidFill>
            </a:endParaRPr>
          </a:p>
          <a:p>
            <a:endParaRPr lang="en-GB" b="1"/>
          </a:p>
          <a:p>
            <a:endParaRPr lang="en-GB" b="1"/>
          </a:p>
          <a:p>
            <a:endParaRPr lang="en-GB" b="1"/>
          </a:p>
          <a:p>
            <a:endParaRPr lang="en-GB" b="1"/>
          </a:p>
          <a:p>
            <a:endParaRPr lang="en-GB" b="1"/>
          </a:p>
          <a:p>
            <a:r>
              <a:rPr lang="en-GB" b="1"/>
              <a:t>Unique Qualities:</a:t>
            </a:r>
            <a:endParaRPr lang="en-GB"/>
          </a:p>
          <a:p>
            <a:pPr lvl="0"/>
            <a:r>
              <a:rPr lang="en-GB">
                <a:solidFill>
                  <a:schemeClr val="bg1"/>
                </a:solidFill>
              </a:rPr>
              <a:t>Progression opportunities into HE</a:t>
            </a:r>
          </a:p>
          <a:p>
            <a:pPr lvl="0"/>
            <a:r>
              <a:rPr lang="en-GB">
                <a:solidFill>
                  <a:schemeClr val="bg1"/>
                </a:solidFill>
              </a:rPr>
              <a:t>Reach across the High Peak</a:t>
            </a:r>
          </a:p>
          <a:p>
            <a:pPr lvl="0"/>
            <a:r>
              <a:rPr lang="en-GB">
                <a:solidFill>
                  <a:schemeClr val="bg1"/>
                </a:solidFill>
              </a:rPr>
              <a:t> </a:t>
            </a:r>
          </a:p>
          <a:p>
            <a:endParaRPr lang="en-GB"/>
          </a:p>
          <a:p>
            <a:r>
              <a:rPr lang="en-GB" b="1"/>
              <a:t>Main Contact Point for other Learning Organisations/Local Authorities: </a:t>
            </a:r>
            <a:r>
              <a:rPr lang="en-GB" b="1">
                <a:solidFill>
                  <a:schemeClr val="bg1"/>
                </a:solidFill>
              </a:rPr>
              <a:t>Lisa Stevenson (l.stevenson@derby.ac.uk)</a:t>
            </a:r>
            <a:endParaRPr lang="en-GB">
              <a:solidFill>
                <a:schemeClr val="bg1"/>
              </a:solidFill>
            </a:endParaRPr>
          </a:p>
        </p:txBody>
      </p:sp>
    </p:spTree>
    <p:extLst>
      <p:ext uri="{BB962C8B-B14F-4D97-AF65-F5344CB8AC3E}">
        <p14:creationId xmlns:p14="http://schemas.microsoft.com/office/powerpoint/2010/main" val="2799289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12648" y="483747"/>
            <a:ext cx="12044515" cy="7694414"/>
          </a:xfrm>
          <a:prstGeom prst="rect">
            <a:avLst/>
          </a:prstGeom>
          <a:noFill/>
        </p:spPr>
        <p:txBody>
          <a:bodyPr wrap="square" lIns="91440" tIns="45720" rIns="91440" bIns="45720" rtlCol="0" anchor="t">
            <a:spAutoFit/>
          </a:bodyPr>
          <a:lstStyle/>
          <a:p>
            <a:r>
              <a:rPr lang="en-GB" sz="2800" b="1">
                <a:solidFill>
                  <a:schemeClr val="bg1"/>
                </a:solidFill>
              </a:rPr>
              <a:t>West Nottinghamshire College</a:t>
            </a:r>
          </a:p>
          <a:p>
            <a:endParaRPr lang="en-GB" sz="1400" b="1"/>
          </a:p>
          <a:p>
            <a:endParaRPr lang="en-GB" sz="1400" b="1"/>
          </a:p>
          <a:p>
            <a:r>
              <a:rPr lang="en-GB" sz="1400" b="1"/>
              <a:t>What we deliver for EMCCA:</a:t>
            </a:r>
          </a:p>
          <a:p>
            <a:pPr lvl="0"/>
            <a:r>
              <a:rPr lang="en-GB" sz="1400" b="1"/>
              <a:t>Funding contract, qualifications/pathways</a:t>
            </a:r>
          </a:p>
          <a:p>
            <a:pPr lvl="0"/>
            <a:r>
              <a:rPr lang="en-GB" sz="1400">
                <a:solidFill>
                  <a:schemeClr val="bg1"/>
                </a:solidFill>
              </a:rPr>
              <a:t>Tailored learning, designed to progress learners to accredited pathways</a:t>
            </a:r>
          </a:p>
          <a:p>
            <a:pPr lvl="0"/>
            <a:r>
              <a:rPr lang="en-GB" sz="1400">
                <a:solidFill>
                  <a:schemeClr val="bg1"/>
                </a:solidFill>
              </a:rPr>
              <a:t>ASF – From Pre Entry to Level 2  - Focus on Eng/ Maths  and routes to employment. Most Vocational areas </a:t>
            </a:r>
          </a:p>
          <a:p>
            <a:pPr lvl="0"/>
            <a:r>
              <a:rPr lang="en-GB" sz="1400">
                <a:solidFill>
                  <a:schemeClr val="bg1"/>
                </a:solidFill>
              </a:rPr>
              <a:t>FCFJ – Wide Voc Offer, Leadership, Accounting, HR and qualified Electricians and other Construction</a:t>
            </a:r>
          </a:p>
          <a:p>
            <a:pPr lvl="0"/>
            <a:r>
              <a:rPr lang="en-GB" sz="1400">
                <a:solidFill>
                  <a:schemeClr val="bg1"/>
                </a:solidFill>
              </a:rPr>
              <a:t>Adult Learner Loans – Level 3 to 5, Access to HE, HR, Accountancy, Hair and Beauty</a:t>
            </a:r>
          </a:p>
          <a:p>
            <a:pPr lvl="0"/>
            <a:r>
              <a:rPr lang="en-GB" sz="1400">
                <a:solidFill>
                  <a:schemeClr val="bg1"/>
                </a:solidFill>
              </a:rPr>
              <a:t>Bootcamps – Rail, Construction, Environmental </a:t>
            </a:r>
          </a:p>
          <a:p>
            <a:pPr lvl="0"/>
            <a:r>
              <a:rPr lang="en-GB" sz="1400" b="1"/>
              <a:t>Delivery model (</a:t>
            </a:r>
            <a:r>
              <a:rPr lang="en-GB" sz="1400" b="1" err="1"/>
              <a:t>eg</a:t>
            </a:r>
            <a:r>
              <a:rPr lang="en-GB" sz="1400" b="1"/>
              <a:t>: classroom/online/hybrid)</a:t>
            </a:r>
          </a:p>
          <a:p>
            <a:pPr lvl="0"/>
            <a:r>
              <a:rPr lang="en-GB" sz="1400">
                <a:solidFill>
                  <a:schemeClr val="bg1"/>
                </a:solidFill>
              </a:rPr>
              <a:t>Direct Delivery Classroom/Workshop –Based - Online Delivery via MS Teams and Google Classroom Access to HE - E Learning via Online learning platforms</a:t>
            </a:r>
          </a:p>
          <a:p>
            <a:pPr lvl="0"/>
            <a:r>
              <a:rPr lang="en-GB" sz="1400">
                <a:solidFill>
                  <a:schemeClr val="bg1"/>
                </a:solidFill>
              </a:rPr>
              <a:t>Direct Delivery in employer premises - Direct delivery in community centres and in Job Centres</a:t>
            </a:r>
          </a:p>
          <a:p>
            <a:pPr lvl="0"/>
            <a:r>
              <a:rPr lang="en-GB" sz="1400" b="1"/>
              <a:t>Target groups (</a:t>
            </a:r>
            <a:r>
              <a:rPr lang="en-GB" sz="1400" b="1" err="1"/>
              <a:t>eg</a:t>
            </a:r>
            <a:r>
              <a:rPr lang="en-GB" sz="1400" b="1"/>
              <a:t>: economically inactive, health barriers, local need areas</a:t>
            </a:r>
            <a:r>
              <a:rPr lang="en-GB" sz="1400" b="1">
                <a:solidFill>
                  <a:schemeClr val="tx2">
                    <a:lumMod val="50000"/>
                    <a:lumOff val="50000"/>
                  </a:schemeClr>
                </a:solidFill>
              </a:rPr>
              <a:t>)</a:t>
            </a:r>
          </a:p>
          <a:p>
            <a:pPr lvl="0"/>
            <a:r>
              <a:rPr lang="en-GB" sz="1400">
                <a:solidFill>
                  <a:schemeClr val="bg1"/>
                </a:solidFill>
              </a:rPr>
              <a:t>All adult learners – very inclusive provision directly related to local skills needs; Economically inactive, PETs, SWAPs, Bootcamps</a:t>
            </a:r>
          </a:p>
          <a:p>
            <a:pPr lvl="0"/>
            <a:r>
              <a:rPr lang="en-GB" sz="1400">
                <a:solidFill>
                  <a:schemeClr val="bg1"/>
                </a:solidFill>
              </a:rPr>
              <a:t>Tailored learning in conjunction with community centres, job centres, charities, CVS  and social prescribers</a:t>
            </a:r>
            <a:r>
              <a:rPr lang="en-GB" sz="1400">
                <a:solidFill>
                  <a:schemeClr val="bg1"/>
                </a:solidFill>
                <a:highlight>
                  <a:srgbClr val="FF0000"/>
                </a:highligh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black"/>
                </a:solidFill>
                <a:effectLst/>
                <a:uLnTx/>
                <a:uFillTx/>
                <a:latin typeface="Aptos" panose="020B0004020202020204"/>
                <a:ea typeface="+mn-ea"/>
                <a:cs typeface="+mn-cs"/>
              </a:rPr>
              <a:t>Where we operate:</a:t>
            </a:r>
            <a:endParaRPr kumimoji="0" lang="en-GB" sz="1400" b="0" i="0" u="none" strike="noStrike" kern="1200" cap="none" spc="0" normalizeH="0" baseline="0" noProof="0">
              <a:ln>
                <a:noFill/>
              </a:ln>
              <a:solidFill>
                <a:prstClr val="black"/>
              </a:solidFill>
              <a:effectLst/>
              <a:uLnTx/>
              <a:uFillTx/>
              <a:latin typeface="Aptos" panose="020B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i="0" u="none" strike="noStrike" kern="1200" cap="none" spc="0" normalizeH="0" baseline="0" noProof="0">
                <a:ln>
                  <a:noFill/>
                </a:ln>
                <a:solidFill>
                  <a:prstClr val="white"/>
                </a:solidFill>
                <a:effectLst/>
                <a:uLnTx/>
                <a:uFillTx/>
                <a:latin typeface="Aptos" panose="020B0004020202020204"/>
                <a:ea typeface="+mn-ea"/>
                <a:cs typeface="+mn-cs"/>
              </a:rPr>
              <a:t>LA areas covered –  Core focus 1/2hr drive radius of Mansfield and non-devolved (specialist areas) - Mansfield, Sutton, Alfreton, Ripley, Shirebrook, Gedling, Broxtowe, Nottingham.  Local premises or community delivery points- community centres, job centres, charities, CVS, social action hubs, employer premises,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i="0" u="none" strike="noStrike" kern="1200" cap="none" spc="0" normalizeH="0" baseline="0" noProof="0">
                <a:ln>
                  <a:noFill/>
                </a:ln>
                <a:solidFill>
                  <a:prstClr val="white"/>
                </a:solidFill>
                <a:effectLst/>
                <a:uLnTx/>
                <a:uFillTx/>
                <a:latin typeface="Aptos" panose="020B0004020202020204"/>
                <a:ea typeface="+mn-ea"/>
                <a:cs typeface="+mn-cs"/>
              </a:rPr>
              <a:t> 8 Vocational Campus sites around Mansfield/ Ashfield, plus site in Ibstock</a:t>
            </a:r>
          </a:p>
          <a:p>
            <a:r>
              <a:rPr lang="en-GB" sz="1400" b="1"/>
              <a:t>Unique Qualities:</a:t>
            </a:r>
            <a:endParaRPr lang="en-GB" sz="1400">
              <a:solidFill>
                <a:srgbClr val="FF0000"/>
              </a:solidFill>
            </a:endParaRPr>
          </a:p>
          <a:p>
            <a:r>
              <a:rPr lang="en-GB" sz="1400">
                <a:solidFill>
                  <a:schemeClr val="bg1"/>
                </a:solidFill>
              </a:rPr>
              <a:t>Proactive in meeting the changing demands of industry, supportive and empathetic to the needs of learners. </a:t>
            </a:r>
          </a:p>
          <a:p>
            <a:r>
              <a:rPr lang="en-GB" sz="1400">
                <a:solidFill>
                  <a:schemeClr val="bg1"/>
                </a:solidFill>
              </a:rPr>
              <a:t>Employability focus in programmes - Excellent vocational resources - Strong learner support  - </a:t>
            </a:r>
          </a:p>
          <a:p>
            <a:r>
              <a:rPr lang="en-GB" sz="1400">
                <a:solidFill>
                  <a:schemeClr val="bg1"/>
                </a:solidFill>
              </a:rPr>
              <a:t>Strong employer links from Apprenticeships (1500 apprentices) , work placement (1000+)  - </a:t>
            </a:r>
          </a:p>
          <a:p>
            <a:r>
              <a:rPr lang="en-GB" sz="1400">
                <a:solidFill>
                  <a:schemeClr val="bg1"/>
                </a:solidFill>
              </a:rPr>
              <a:t>Developing a recruitment service for vacancies targeted to young people  - </a:t>
            </a:r>
          </a:p>
          <a:p>
            <a:r>
              <a:rPr lang="en-GB" sz="1400">
                <a:solidFill>
                  <a:schemeClr val="bg1"/>
                </a:solidFill>
              </a:rPr>
              <a:t>Focus to support young adults into work - Community partnerships </a:t>
            </a:r>
          </a:p>
          <a:p>
            <a:endParaRPr lang="en-GB" sz="1400" b="1"/>
          </a:p>
          <a:p>
            <a:pPr lvl="0"/>
            <a:endParaRPr lang="en-GB" sz="1400">
              <a:solidFill>
                <a:schemeClr val="bg1"/>
              </a:solidFill>
              <a:highlight>
                <a:srgbClr val="FF0000"/>
              </a:highlight>
            </a:endParaRPr>
          </a:p>
          <a:p>
            <a:pPr lvl="0"/>
            <a:endParaRPr lang="en-GB" sz="1400">
              <a:solidFill>
                <a:schemeClr val="bg1"/>
              </a:solidFill>
              <a:highlight>
                <a:srgbClr val="FF0000"/>
              </a:highlight>
            </a:endParaRPr>
          </a:p>
          <a:p>
            <a:pPr lvl="0"/>
            <a:endParaRPr lang="en-GB" sz="1400">
              <a:solidFill>
                <a:schemeClr val="bg1"/>
              </a:solidFill>
              <a:highlight>
                <a:srgbClr val="FF0000"/>
              </a:highlight>
            </a:endParaRPr>
          </a:p>
          <a:p>
            <a:pPr lvl="0"/>
            <a:endParaRPr lang="en-GB" sz="1400">
              <a:solidFill>
                <a:schemeClr val="bg1"/>
              </a:solidFill>
              <a:highlight>
                <a:srgbClr val="FF0000"/>
              </a:highlight>
            </a:endParaRPr>
          </a:p>
          <a:p>
            <a:pPr lvl="0"/>
            <a:endParaRPr lang="en-GB" sz="1400">
              <a:solidFill>
                <a:schemeClr val="bg1"/>
              </a:solidFill>
              <a:highlight>
                <a:srgbClr val="FF0000"/>
              </a:highlight>
            </a:endParaRPr>
          </a:p>
          <a:p>
            <a:pPr lvl="0"/>
            <a:endParaRPr lang="en-GB" sz="1400">
              <a:solidFill>
                <a:schemeClr val="bg1"/>
              </a:solidFill>
              <a:highlight>
                <a:srgbClr val="FF0000"/>
              </a:highlight>
            </a:endParaRPr>
          </a:p>
        </p:txBody>
      </p:sp>
      <p:sp>
        <p:nvSpPr>
          <p:cNvPr id="4" name="TextBox 3">
            <a:extLst>
              <a:ext uri="{FF2B5EF4-FFF2-40B4-BE49-F238E27FC236}">
                <a16:creationId xmlns:a16="http://schemas.microsoft.com/office/drawing/2014/main" id="{C509B1F0-456E-6ACA-C514-2D6A05962986}"/>
              </a:ext>
            </a:extLst>
          </p:cNvPr>
          <p:cNvSpPr txBox="1"/>
          <p:nvPr/>
        </p:nvSpPr>
        <p:spPr>
          <a:xfrm>
            <a:off x="8275320" y="589788"/>
            <a:ext cx="3584448" cy="954107"/>
          </a:xfrm>
          <a:prstGeom prst="rect">
            <a:avLst/>
          </a:prstGeom>
          <a:noFill/>
        </p:spPr>
        <p:txBody>
          <a:bodyPr wrap="square" rtlCol="0">
            <a:spAutoFit/>
          </a:bodyPr>
          <a:lstStyle/>
          <a:p>
            <a:r>
              <a:rPr lang="en-GB" sz="1400" b="1"/>
              <a:t>Main Contact Point for other Learning Organisations/Local Authorities: </a:t>
            </a:r>
          </a:p>
          <a:p>
            <a:r>
              <a:rPr lang="en-GB" sz="1400" b="1">
                <a:solidFill>
                  <a:schemeClr val="bg1"/>
                </a:solidFill>
              </a:rPr>
              <a:t>Trudi Dean, Adult Skills Manager, Trudi.Dean@WNC.ac.uk </a:t>
            </a:r>
            <a:endParaRPr lang="en-GB" sz="1400">
              <a:solidFill>
                <a:schemeClr val="bg1"/>
              </a:solidFill>
            </a:endParaRPr>
          </a:p>
        </p:txBody>
      </p:sp>
    </p:spTree>
    <p:extLst>
      <p:ext uri="{BB962C8B-B14F-4D97-AF65-F5344CB8AC3E}">
        <p14:creationId xmlns:p14="http://schemas.microsoft.com/office/powerpoint/2010/main" val="2507651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81576" y="585348"/>
            <a:ext cx="10995213" cy="5693866"/>
          </a:xfrm>
          <a:prstGeom prst="rect">
            <a:avLst/>
          </a:prstGeom>
          <a:noFill/>
        </p:spPr>
        <p:txBody>
          <a:bodyPr wrap="square" lIns="91440" tIns="45720" rIns="91440" bIns="45720" rtlCol="0" anchor="t">
            <a:spAutoFit/>
          </a:bodyPr>
          <a:lstStyle/>
          <a:p>
            <a:r>
              <a:rPr lang="en-GB" sz="2800" b="1">
                <a:solidFill>
                  <a:schemeClr val="bg1"/>
                </a:solidFill>
              </a:rPr>
              <a:t>WEA (Worker’s Educational Association) </a:t>
            </a:r>
            <a:endParaRPr lang="en-US" sz="2800">
              <a:solidFill>
                <a:schemeClr val="bg1"/>
              </a:solidFill>
            </a:endParaRPr>
          </a:p>
          <a:p>
            <a:endParaRPr lang="en-GB" sz="2400" b="1">
              <a:solidFill>
                <a:schemeClr val="bg1"/>
              </a:solidFill>
            </a:endParaRPr>
          </a:p>
          <a:p>
            <a:endParaRPr lang="en-GB" sz="2400" b="1">
              <a:solidFill>
                <a:schemeClr val="bg1"/>
              </a:solidFill>
            </a:endParaRPr>
          </a:p>
          <a:p>
            <a:r>
              <a:rPr lang="en-GB" b="1"/>
              <a:t>What we deliver for EMCCA :</a:t>
            </a:r>
            <a:endParaRPr lang="en-GB"/>
          </a:p>
          <a:p>
            <a:pPr lvl="0"/>
            <a:r>
              <a:rPr lang="en-GB">
                <a:solidFill>
                  <a:schemeClr val="bg1"/>
                </a:solidFill>
              </a:rPr>
              <a:t>Adult Skills and Tailored Learning. Delivering Maths, English, Digital Skills &amp; ESOL</a:t>
            </a:r>
          </a:p>
          <a:p>
            <a:pPr lvl="0"/>
            <a:r>
              <a:rPr lang="en-GB">
                <a:solidFill>
                  <a:schemeClr val="bg1"/>
                </a:solidFill>
              </a:rPr>
              <a:t>Delivery model – Face to face &amp; online</a:t>
            </a:r>
          </a:p>
          <a:p>
            <a:pPr lvl="0"/>
            <a:r>
              <a:rPr lang="en-GB">
                <a:solidFill>
                  <a:schemeClr val="bg1"/>
                </a:solidFill>
              </a:rPr>
              <a:t>Target groups – Adults hardest to reach (unemployed, asylum seekers &amp; refugees, those living in deprived areas)</a:t>
            </a:r>
            <a:r>
              <a:rPr lang="en-GB">
                <a:solidFill>
                  <a:schemeClr val="tx2">
                    <a:lumMod val="50000"/>
                    <a:lumOff val="50000"/>
                  </a:schemeClr>
                </a:solidFill>
              </a:rPr>
              <a:t>)</a:t>
            </a:r>
          </a:p>
          <a:p>
            <a:endParaRPr lang="en-GB"/>
          </a:p>
          <a:p>
            <a:r>
              <a:rPr lang="en-GB" b="1"/>
              <a:t>Where we operate:</a:t>
            </a:r>
            <a:endParaRPr lang="en-GB"/>
          </a:p>
          <a:p>
            <a:pPr lvl="0"/>
            <a:r>
              <a:rPr lang="en-GB">
                <a:solidFill>
                  <a:schemeClr val="bg1"/>
                </a:solidFill>
              </a:rPr>
              <a:t>Nottingham City Centre, Mansfield, Gedling. Looking for venues to deliver in Derby City Centre and Beeston.</a:t>
            </a:r>
          </a:p>
          <a:p>
            <a:pPr lvl="0"/>
            <a:r>
              <a:rPr lang="en-GB">
                <a:solidFill>
                  <a:schemeClr val="bg1"/>
                </a:solidFill>
              </a:rPr>
              <a:t>WEA learning hub Mapperley Road, Sneinton CIC, Belong, Mary Potter Centre, Warsop Town Hall.</a:t>
            </a:r>
          </a:p>
          <a:p>
            <a:endParaRPr lang="en-GB">
              <a:solidFill>
                <a:srgbClr val="FF0000"/>
              </a:solidFill>
            </a:endParaRPr>
          </a:p>
          <a:p>
            <a:r>
              <a:rPr lang="en-GB" b="1"/>
              <a:t>Unique Qualities:</a:t>
            </a:r>
            <a:endParaRPr lang="en-GB"/>
          </a:p>
          <a:p>
            <a:pPr lvl="0"/>
            <a:r>
              <a:rPr lang="en-GB">
                <a:solidFill>
                  <a:schemeClr val="bg1"/>
                </a:solidFill>
              </a:rPr>
              <a:t>Adult education charity founded in 1903, focus on being deep-rooted in the local community, reaching those hardest to reach, left behind and with barriers to learning. </a:t>
            </a:r>
          </a:p>
          <a:p>
            <a:endParaRPr lang="en-GB"/>
          </a:p>
          <a:p>
            <a:r>
              <a:rPr lang="en-GB" b="1"/>
              <a:t>Main Contact Point for other Learning Organisations/Local Authorities: </a:t>
            </a:r>
          </a:p>
          <a:p>
            <a:r>
              <a:rPr lang="en-GB">
                <a:solidFill>
                  <a:schemeClr val="bg1"/>
                </a:solidFill>
              </a:rPr>
              <a:t>Zoe Dimmock zdimmock@wea.ac.uk</a:t>
            </a:r>
          </a:p>
        </p:txBody>
      </p:sp>
    </p:spTree>
    <p:extLst>
      <p:ext uri="{BB962C8B-B14F-4D97-AF65-F5344CB8AC3E}">
        <p14:creationId xmlns:p14="http://schemas.microsoft.com/office/powerpoint/2010/main" val="3678593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29265" y="628059"/>
            <a:ext cx="11100619" cy="5786199"/>
          </a:xfrm>
          <a:prstGeom prst="rect">
            <a:avLst/>
          </a:prstGeom>
          <a:noFill/>
        </p:spPr>
        <p:txBody>
          <a:bodyPr wrap="square" rtlCol="0">
            <a:spAutoFit/>
          </a:bodyPr>
          <a:lstStyle/>
          <a:p>
            <a:r>
              <a:rPr lang="en-GB" sz="2800" b="1">
                <a:solidFill>
                  <a:schemeClr val="bg1"/>
                </a:solidFill>
              </a:rPr>
              <a:t>Access Training</a:t>
            </a:r>
          </a:p>
          <a:p>
            <a:r>
              <a:rPr lang="en-GB" b="1"/>
              <a:t> </a:t>
            </a:r>
            <a:endParaRPr lang="en-GB"/>
          </a:p>
          <a:p>
            <a:r>
              <a:rPr lang="en-GB" b="1"/>
              <a:t>What we deliver for EMCCA :</a:t>
            </a:r>
            <a:endParaRPr lang="en-GB"/>
          </a:p>
          <a:p>
            <a:pPr lvl="0"/>
            <a:r>
              <a:rPr lang="en-GB" b="1">
                <a:solidFill>
                  <a:schemeClr val="bg1"/>
                </a:solidFill>
              </a:rPr>
              <a:t>Adult Skills Funding</a:t>
            </a:r>
            <a:r>
              <a:rPr lang="en-GB">
                <a:solidFill>
                  <a:schemeClr val="bg1"/>
                </a:solidFill>
              </a:rPr>
              <a:t>: Employability Entry 3 – Level 1, H&amp;S in Construction leading to CSCS card, Functional Skills from E1 – L2, First level 2 Diploma/Certificates in Adult Care &amp; Early Years.</a:t>
            </a:r>
          </a:p>
          <a:p>
            <a:pPr lvl="0"/>
            <a:r>
              <a:rPr lang="en-GB" b="1">
                <a:solidFill>
                  <a:schemeClr val="bg1"/>
                </a:solidFill>
              </a:rPr>
              <a:t>Delivery model</a:t>
            </a:r>
            <a:r>
              <a:rPr lang="en-GB">
                <a:solidFill>
                  <a:schemeClr val="bg1"/>
                </a:solidFill>
              </a:rPr>
              <a:t>: Employability, SWAPs and English &amp; Maths delivered face-to-face.  Work-based diplomas delivered hybrid of face-to-face and remote. </a:t>
            </a:r>
          </a:p>
          <a:p>
            <a:pPr lvl="0"/>
            <a:r>
              <a:rPr lang="en-GB" b="1">
                <a:solidFill>
                  <a:schemeClr val="bg1"/>
                </a:solidFill>
              </a:rPr>
              <a:t>Target groups</a:t>
            </a:r>
            <a:r>
              <a:rPr lang="en-GB">
                <a:solidFill>
                  <a:schemeClr val="bg1"/>
                </a:solidFill>
              </a:rPr>
              <a:t>: Employability aimed at those further from labour market. SWAPs aimed at referrals from JCP &amp; Community groups that are ready to enter work. English &amp; Maths mainly delivered to employed individuals on employer premises </a:t>
            </a:r>
            <a:r>
              <a:rPr lang="en-GB">
                <a:solidFill>
                  <a:schemeClr val="tx2">
                    <a:lumMod val="50000"/>
                    <a:lumOff val="50000"/>
                  </a:schemeClr>
                </a:solidFill>
              </a:rPr>
              <a:t>)</a:t>
            </a:r>
          </a:p>
          <a:p>
            <a:r>
              <a:rPr lang="en-GB"/>
              <a:t> </a:t>
            </a:r>
          </a:p>
          <a:p>
            <a:r>
              <a:rPr lang="en-GB" b="1"/>
              <a:t>Where we operate:</a:t>
            </a:r>
            <a:endParaRPr lang="en-GB"/>
          </a:p>
          <a:p>
            <a:pPr lvl="0"/>
            <a:r>
              <a:rPr lang="en-GB">
                <a:solidFill>
                  <a:schemeClr val="bg1"/>
                </a:solidFill>
              </a:rPr>
              <a:t>Own training centre in Nottingham city and community delivery in Derby and Amber Valley</a:t>
            </a:r>
          </a:p>
          <a:p>
            <a:endParaRPr lang="en-GB">
              <a:solidFill>
                <a:srgbClr val="FF0000"/>
              </a:solidFill>
            </a:endParaRPr>
          </a:p>
          <a:p>
            <a:r>
              <a:rPr lang="en-GB" b="1"/>
              <a:t>Unique Qualities:</a:t>
            </a:r>
            <a:endParaRPr lang="en-GB"/>
          </a:p>
          <a:p>
            <a:pPr lvl="0"/>
            <a:r>
              <a:rPr lang="en-GB">
                <a:solidFill>
                  <a:schemeClr val="bg1"/>
                </a:solidFill>
              </a:rPr>
              <a:t>Face-to-face delivery, community links via Housing Associations and long-standing partnerships. </a:t>
            </a:r>
          </a:p>
          <a:p>
            <a:r>
              <a:rPr lang="en-GB"/>
              <a:t> </a:t>
            </a:r>
          </a:p>
          <a:p>
            <a:r>
              <a:rPr lang="en-GB" b="1"/>
              <a:t>Main Contact Point for other Learning Organisations/Local Authorities: </a:t>
            </a:r>
          </a:p>
          <a:p>
            <a:r>
              <a:rPr lang="en-GB" b="1">
                <a:solidFill>
                  <a:schemeClr val="bg1"/>
                </a:solidFill>
              </a:rPr>
              <a:t>Kaz Edge: </a:t>
            </a:r>
            <a:r>
              <a:rPr lang="en-GB" b="1">
                <a:solidFill>
                  <a:schemeClr val="bg1"/>
                </a:solidFill>
                <a:hlinkClick r:id="rId2">
                  <a:extLst>
                    <a:ext uri="{A12FA001-AC4F-418D-AE19-62706E023703}">
                      <ahyp:hlinkClr xmlns:ahyp="http://schemas.microsoft.com/office/drawing/2018/hyperlinkcolor" val="tx"/>
                    </a:ext>
                  </a:extLst>
                </a:hlinkClick>
              </a:rPr>
              <a:t>kaz.edge@atem.co.uk</a:t>
            </a:r>
            <a:endParaRPr lang="en-GB" b="1">
              <a:solidFill>
                <a:schemeClr val="bg1"/>
              </a:solidFill>
            </a:endParaRPr>
          </a:p>
          <a:p>
            <a:r>
              <a:rPr lang="en-GB" b="1">
                <a:solidFill>
                  <a:schemeClr val="bg1"/>
                </a:solidFill>
              </a:rPr>
              <a:t>07719021519 </a:t>
            </a:r>
            <a:endParaRPr lang="en-GB">
              <a:solidFill>
                <a:schemeClr val="bg1"/>
              </a:solidFill>
            </a:endParaRPr>
          </a:p>
        </p:txBody>
      </p:sp>
      <p:pic>
        <p:nvPicPr>
          <p:cNvPr id="2" name="x_Picture 2144560937">
            <a:extLst>
              <a:ext uri="{FF2B5EF4-FFF2-40B4-BE49-F238E27FC236}">
                <a16:creationId xmlns:a16="http://schemas.microsoft.com/office/drawing/2014/main" id="{97B1628A-E464-D481-7C00-4D0303C795E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056512" y="91484"/>
            <a:ext cx="1816100" cy="1073150"/>
          </a:xfrm>
          <a:prstGeom prst="rect">
            <a:avLst/>
          </a:prstGeom>
          <a:noFill/>
          <a:ln>
            <a:noFill/>
          </a:ln>
        </p:spPr>
      </p:pic>
    </p:spTree>
    <p:extLst>
      <p:ext uri="{BB962C8B-B14F-4D97-AF65-F5344CB8AC3E}">
        <p14:creationId xmlns:p14="http://schemas.microsoft.com/office/powerpoint/2010/main" val="2467514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11EE6-A215-9676-F916-6436A84376E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21116BA-730B-F4AC-0874-FAE9EE15723A}"/>
              </a:ext>
            </a:extLst>
          </p:cNvPr>
          <p:cNvSpPr txBox="1"/>
          <p:nvPr/>
        </p:nvSpPr>
        <p:spPr>
          <a:xfrm>
            <a:off x="599958" y="417903"/>
            <a:ext cx="11423003" cy="6024726"/>
          </a:xfrm>
          <a:prstGeom prst="rect">
            <a:avLst/>
          </a:prstGeom>
          <a:noFill/>
        </p:spPr>
        <p:txBody>
          <a:bodyPr wrap="square" lIns="91440" tIns="45720" rIns="91440" bIns="45720" rtlCol="0" anchor="t">
            <a:spAutoFit/>
          </a:bodyPr>
          <a:lstStyle/>
          <a:p>
            <a:r>
              <a:rPr lang="en-GB" sz="2800" b="1">
                <a:solidFill>
                  <a:schemeClr val="bg1"/>
                </a:solidFill>
              </a:rPr>
              <a:t>Derby City Council</a:t>
            </a:r>
          </a:p>
          <a:p>
            <a:endParaRPr lang="en-GB" b="1"/>
          </a:p>
          <a:p>
            <a:endParaRPr lang="en-GB" b="1"/>
          </a:p>
          <a:p>
            <a:r>
              <a:rPr lang="en-GB" b="1"/>
              <a:t>What we deliver for EMCCA :</a:t>
            </a:r>
            <a:endParaRPr lang="en-GB"/>
          </a:p>
          <a:p>
            <a:pPr marL="285750" indent="-285750">
              <a:buFont typeface="Arial"/>
              <a:buChar char="•"/>
            </a:pPr>
            <a:r>
              <a:rPr lang="en-GB">
                <a:solidFill>
                  <a:schemeClr val="bg1"/>
                </a:solidFill>
              </a:rPr>
              <a:t>Adult</a:t>
            </a:r>
            <a:r>
              <a:rPr lang="en-GB">
                <a:solidFill>
                  <a:schemeClr val="bg1"/>
                </a:solidFill>
                <a:ea typeface="+mn-lt"/>
                <a:cs typeface="+mn-lt"/>
              </a:rPr>
              <a:t> Skills funded provision supporting skills development, employability and progression into work</a:t>
            </a:r>
          </a:p>
          <a:p>
            <a:pPr marL="285750" indent="-285750">
              <a:buFont typeface="Arial"/>
              <a:buChar char="•"/>
            </a:pPr>
            <a:r>
              <a:rPr lang="en-GB">
                <a:solidFill>
                  <a:schemeClr val="bg1"/>
                </a:solidFill>
                <a:ea typeface="+mn-lt"/>
                <a:cs typeface="+mn-lt"/>
              </a:rPr>
              <a:t>Accredited and non-accredited learning – ESOL, employability, English, maths, digital, Vocational, LLDD</a:t>
            </a:r>
          </a:p>
          <a:p>
            <a:pPr marL="285750" indent="-285750">
              <a:buFont typeface="Arial"/>
              <a:buChar char="•"/>
            </a:pPr>
            <a:r>
              <a:rPr lang="en-GB">
                <a:solidFill>
                  <a:schemeClr val="bg1"/>
                </a:solidFill>
                <a:ea typeface="+mn-lt"/>
                <a:cs typeface="+mn-lt"/>
              </a:rPr>
              <a:t>Flexible delivery models including classroom-based, community &amp; place based and online/blended learning</a:t>
            </a:r>
            <a:endParaRPr lang="en-GB">
              <a:solidFill>
                <a:schemeClr val="bg1"/>
              </a:solidFill>
            </a:endParaRPr>
          </a:p>
          <a:p>
            <a:pPr marL="285750" indent="-285750">
              <a:buFont typeface="Arial"/>
              <a:buChar char="•"/>
            </a:pPr>
            <a:r>
              <a:rPr lang="en-GB">
                <a:solidFill>
                  <a:schemeClr val="bg1"/>
                </a:solidFill>
                <a:ea typeface="+mn-lt"/>
                <a:cs typeface="+mn-lt"/>
              </a:rPr>
              <a:t>Targeted support and scaffolded curriculum for economically inactive residents, adults facing health or wellbeing barriers, unemployed learners and priority groups identified through local need</a:t>
            </a:r>
          </a:p>
          <a:p>
            <a:pPr lvl="0"/>
            <a:endParaRPr lang="en-GB" sz="1050">
              <a:solidFill>
                <a:schemeClr val="bg1"/>
              </a:solidFill>
            </a:endParaRPr>
          </a:p>
          <a:p>
            <a:r>
              <a:rPr lang="en-GB" b="1"/>
              <a:t>Where we operate:</a:t>
            </a:r>
            <a:r>
              <a:rPr lang="en-GB">
                <a:solidFill>
                  <a:srgbClr val="FF0000"/>
                </a:solidFill>
              </a:rPr>
              <a:t> </a:t>
            </a:r>
          </a:p>
          <a:p>
            <a:pPr marL="285750" indent="-285750">
              <a:buFont typeface="Arial"/>
              <a:buChar char="•"/>
            </a:pPr>
            <a:r>
              <a:rPr lang="en-GB">
                <a:solidFill>
                  <a:schemeClr val="bg1"/>
                </a:solidFill>
                <a:ea typeface="+mn-lt"/>
                <a:cs typeface="+mn-lt"/>
              </a:rPr>
              <a:t>Delivery across Derby City</a:t>
            </a:r>
          </a:p>
          <a:p>
            <a:pPr marL="285750" indent="-285750">
              <a:buFont typeface="Arial"/>
              <a:buChar char="•"/>
            </a:pPr>
            <a:r>
              <a:rPr lang="en-GB">
                <a:solidFill>
                  <a:schemeClr val="bg1"/>
                </a:solidFill>
                <a:ea typeface="+mn-lt"/>
                <a:cs typeface="+mn-lt"/>
              </a:rPr>
              <a:t>Learning delivered from council-owned premises and a network of community venues and partner locations</a:t>
            </a:r>
            <a:endParaRPr lang="en-GB">
              <a:solidFill>
                <a:schemeClr val="bg1"/>
              </a:solidFill>
            </a:endParaRPr>
          </a:p>
          <a:p>
            <a:pPr lvl="0"/>
            <a:endParaRPr lang="en-GB" sz="1200">
              <a:solidFill>
                <a:srgbClr val="FF0000"/>
              </a:solidFill>
            </a:endParaRPr>
          </a:p>
          <a:p>
            <a:r>
              <a:rPr lang="en-GB" b="1"/>
              <a:t>Unique Qualities:</a:t>
            </a:r>
            <a:endParaRPr lang="en-GB"/>
          </a:p>
          <a:p>
            <a:pPr marL="285750" indent="-285750">
              <a:buFont typeface="Arial"/>
              <a:buChar char="•"/>
            </a:pPr>
            <a:r>
              <a:rPr lang="en-GB">
                <a:solidFill>
                  <a:schemeClr val="bg1"/>
                </a:solidFill>
                <a:ea typeface="+mn-lt"/>
                <a:cs typeface="+mn-lt"/>
              </a:rPr>
              <a:t>Embedded within the local authority with strong links to employment, health and community services</a:t>
            </a:r>
            <a:endParaRPr lang="en-GB">
              <a:solidFill>
                <a:schemeClr val="bg1"/>
              </a:solidFill>
            </a:endParaRPr>
          </a:p>
          <a:p>
            <a:pPr marL="285750" indent="-285750">
              <a:buFont typeface="Arial"/>
              <a:buChar char="•"/>
            </a:pPr>
            <a:r>
              <a:rPr lang="en-GB">
                <a:solidFill>
                  <a:schemeClr val="bg1"/>
                </a:solidFill>
                <a:ea typeface="+mn-lt"/>
                <a:cs typeface="+mn-lt"/>
              </a:rPr>
              <a:t>Learner-centred, inclusive approach supporting residents with complex barriers</a:t>
            </a:r>
            <a:endParaRPr lang="en-GB">
              <a:solidFill>
                <a:schemeClr val="bg1"/>
              </a:solidFill>
            </a:endParaRPr>
          </a:p>
          <a:p>
            <a:pPr marL="285750" indent="-285750">
              <a:buFont typeface="Arial"/>
              <a:buChar char="•"/>
            </a:pPr>
            <a:r>
              <a:rPr lang="en-GB">
                <a:solidFill>
                  <a:schemeClr val="bg1"/>
                </a:solidFill>
                <a:ea typeface="+mn-lt"/>
                <a:cs typeface="+mn-lt"/>
              </a:rPr>
              <a:t>Strong partnership working with employers, Jobcentre Plus, voluntary and community sector organisations</a:t>
            </a:r>
            <a:endParaRPr lang="en-GB">
              <a:solidFill>
                <a:schemeClr val="bg1"/>
              </a:solidFill>
            </a:endParaRPr>
          </a:p>
          <a:p>
            <a:pPr marL="285750" indent="-285750">
              <a:buFont typeface="Arial"/>
              <a:buChar char="•"/>
            </a:pPr>
            <a:r>
              <a:rPr lang="en-GB">
                <a:solidFill>
                  <a:schemeClr val="bg1"/>
                </a:solidFill>
                <a:ea typeface="+mn-lt"/>
                <a:cs typeface="+mn-lt"/>
              </a:rPr>
              <a:t>Clear progression routes into employment and further learning</a:t>
            </a:r>
            <a:endParaRPr lang="en-GB">
              <a:solidFill>
                <a:schemeClr val="bg1"/>
              </a:solidFill>
            </a:endParaRPr>
          </a:p>
          <a:p>
            <a:pPr lvl="0"/>
            <a:endParaRPr lang="en-GB" sz="1100">
              <a:solidFill>
                <a:schemeClr val="bg1"/>
              </a:solidFill>
            </a:endParaRPr>
          </a:p>
          <a:p>
            <a:r>
              <a:rPr lang="en-GB" b="1"/>
              <a:t>Main Contact Point for other Learning Organisations/Local Authorities: </a:t>
            </a:r>
          </a:p>
          <a:p>
            <a:r>
              <a:rPr lang="en-GB" b="1">
                <a:solidFill>
                  <a:schemeClr val="bg1"/>
                </a:solidFill>
              </a:rPr>
              <a:t>Deborah.Tansley@Derby.gov.uk</a:t>
            </a:r>
            <a:endParaRPr lang="en-GB">
              <a:solidFill>
                <a:schemeClr val="bg1"/>
              </a:solidFill>
            </a:endParaRPr>
          </a:p>
        </p:txBody>
      </p:sp>
    </p:spTree>
    <p:extLst>
      <p:ext uri="{BB962C8B-B14F-4D97-AF65-F5344CB8AC3E}">
        <p14:creationId xmlns:p14="http://schemas.microsoft.com/office/powerpoint/2010/main" val="1256070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50431" y="576217"/>
            <a:ext cx="11100619" cy="5940088"/>
          </a:xfrm>
          <a:prstGeom prst="rect">
            <a:avLst/>
          </a:prstGeom>
          <a:noFill/>
        </p:spPr>
        <p:txBody>
          <a:bodyPr wrap="square" lIns="91440" tIns="45720" rIns="91440" bIns="45720" rtlCol="0" anchor="t">
            <a:spAutoFit/>
          </a:bodyPr>
          <a:lstStyle/>
          <a:p>
            <a:r>
              <a:rPr lang="en-GB" sz="2800" b="1">
                <a:solidFill>
                  <a:schemeClr val="bg1"/>
                </a:solidFill>
              </a:rPr>
              <a:t>Community Training Portal </a:t>
            </a:r>
            <a:endParaRPr lang="en-GB">
              <a:solidFill>
                <a:schemeClr val="bg1"/>
              </a:solidFill>
            </a:endParaRPr>
          </a:p>
          <a:p>
            <a:br>
              <a:rPr lang="en-GB" sz="2800">
                <a:solidFill>
                  <a:schemeClr val="bg1"/>
                </a:solidFill>
              </a:rPr>
            </a:br>
            <a:r>
              <a:rPr lang="en-GB" b="1"/>
              <a:t>What we deliver for EMCCA :</a:t>
            </a:r>
            <a:endParaRPr lang="en-GB"/>
          </a:p>
          <a:p>
            <a:pPr lvl="0"/>
            <a:r>
              <a:rPr lang="en-GB">
                <a:solidFill>
                  <a:schemeClr val="bg1"/>
                </a:solidFill>
              </a:rPr>
              <a:t>FCFJ – Digital Skills: Cybersecurity Level 3 Programme</a:t>
            </a:r>
            <a:br>
              <a:rPr lang="en-GB">
                <a:solidFill>
                  <a:schemeClr val="bg1"/>
                </a:solidFill>
              </a:rPr>
            </a:br>
            <a:r>
              <a:rPr lang="en-GB">
                <a:solidFill>
                  <a:schemeClr val="bg1"/>
                </a:solidFill>
              </a:rPr>
              <a:t>Delivery model: Online (live tutor-led delivery)</a:t>
            </a:r>
            <a:br>
              <a:rPr lang="en-GB">
                <a:solidFill>
                  <a:schemeClr val="bg1"/>
                </a:solidFill>
              </a:rPr>
            </a:br>
            <a:r>
              <a:rPr lang="en-GB">
                <a:solidFill>
                  <a:schemeClr val="bg1"/>
                </a:solidFill>
              </a:rPr>
              <a:t>Target groups: Adult learners 24+, unemployed/economically inactive learners, and career changers seeking entering the digital sector</a:t>
            </a:r>
            <a:br>
              <a:rPr lang="en-GB">
                <a:solidFill>
                  <a:schemeClr val="tx2">
                    <a:lumMod val="50000"/>
                    <a:lumOff val="50000"/>
                  </a:schemeClr>
                </a:solidFill>
              </a:rPr>
            </a:br>
            <a:endParaRPr lang="en-GB"/>
          </a:p>
          <a:p>
            <a:r>
              <a:rPr lang="en-GB" b="1"/>
              <a:t>Where we operate:</a:t>
            </a:r>
            <a:endParaRPr lang="en-GB"/>
          </a:p>
          <a:p>
            <a:pPr lvl="0"/>
            <a:r>
              <a:rPr lang="en-GB" b="1">
                <a:solidFill>
                  <a:schemeClr val="bg1"/>
                </a:solidFill>
              </a:rPr>
              <a:t>Delivery across the EMCCA region via online provision (region-wide accessibility)</a:t>
            </a:r>
          </a:p>
          <a:p>
            <a:pPr lvl="0"/>
            <a:r>
              <a:rPr lang="en-GB" b="1">
                <a:solidFill>
                  <a:schemeClr val="bg1"/>
                </a:solidFill>
              </a:rPr>
              <a:t>Local premises: 95 Gregory Boulevard, Nottingham, NG7 5JH</a:t>
            </a:r>
            <a:endParaRPr lang="en-GB">
              <a:solidFill>
                <a:srgbClr val="FF0000"/>
              </a:solidFill>
            </a:endParaRPr>
          </a:p>
          <a:p>
            <a:r>
              <a:rPr lang="en-GB" b="1"/>
              <a:t>Unique Qualities:</a:t>
            </a:r>
            <a:endParaRPr lang="en-GB"/>
          </a:p>
          <a:p>
            <a:pPr marL="285750" lvl="0">
              <a:buFont typeface="Arial" panose="020B0604020202020204" pitchFamily="34" charset="0"/>
              <a:buChar char="•"/>
            </a:pPr>
            <a:r>
              <a:rPr lang="en-GB">
                <a:solidFill>
                  <a:schemeClr val="bg1"/>
                </a:solidFill>
              </a:rPr>
              <a:t>Employer-informed delivery model aligned to labour market need</a:t>
            </a:r>
          </a:p>
          <a:p>
            <a:pPr marL="285750" lvl="0">
              <a:buFont typeface="Arial" panose="020B0604020202020204" pitchFamily="34" charset="0"/>
              <a:buChar char="•"/>
            </a:pPr>
            <a:r>
              <a:rPr lang="en-GB">
                <a:solidFill>
                  <a:schemeClr val="bg1"/>
                </a:solidFill>
              </a:rPr>
              <a:t>Strong progression focus into digital roles or apprenticeships</a:t>
            </a:r>
          </a:p>
          <a:p>
            <a:pPr marL="285750" lvl="0">
              <a:buFont typeface="Arial" panose="020B0604020202020204" pitchFamily="34" charset="0"/>
              <a:buChar char="•"/>
            </a:pPr>
            <a:r>
              <a:rPr lang="en-GB">
                <a:solidFill>
                  <a:schemeClr val="bg1"/>
                </a:solidFill>
              </a:rPr>
              <a:t>High learner wraparound support with focus on progression into employment, further learning and sustainable career pathways</a:t>
            </a:r>
          </a:p>
          <a:p>
            <a:endParaRPr lang="en-GB"/>
          </a:p>
          <a:p>
            <a:r>
              <a:rPr lang="en-GB" b="1"/>
              <a:t>Main Contact Point for other Learning Organisations/Local Authorities: </a:t>
            </a:r>
            <a:br>
              <a:rPr lang="en-GB" b="1">
                <a:solidFill>
                  <a:schemeClr val="bg1"/>
                </a:solidFill>
              </a:rPr>
            </a:br>
            <a:r>
              <a:rPr lang="en-GB" b="1">
                <a:solidFill>
                  <a:schemeClr val="bg1"/>
                </a:solidFill>
              </a:rPr>
              <a:t>Regional Delivery Co-Ordinator – Sana Nasir </a:t>
            </a:r>
            <a:br>
              <a:rPr lang="en-GB" b="1">
                <a:solidFill>
                  <a:schemeClr val="bg1"/>
                </a:solidFill>
              </a:rPr>
            </a:br>
            <a:r>
              <a:rPr lang="en-GB" b="1">
                <a:solidFill>
                  <a:schemeClr val="bg1"/>
                </a:solidFill>
              </a:rPr>
              <a:t>E: sana@ctportal.org  - T: 0115 9700 701</a:t>
            </a:r>
            <a:endParaRPr lang="en-GB">
              <a:solidFill>
                <a:schemeClr val="bg1"/>
              </a:solidFill>
            </a:endParaRPr>
          </a:p>
        </p:txBody>
      </p:sp>
      <p:pic>
        <p:nvPicPr>
          <p:cNvPr id="2" name="Picture 1" descr="A blue and white logo&#10;&#10;AI-generated content may be incorrect.">
            <a:extLst>
              <a:ext uri="{FF2B5EF4-FFF2-40B4-BE49-F238E27FC236}">
                <a16:creationId xmlns:a16="http://schemas.microsoft.com/office/drawing/2014/main" id="{4A4BAE19-4916-4B53-B4DB-F7B87E509F41}"/>
              </a:ext>
            </a:extLst>
          </p:cNvPr>
          <p:cNvPicPr>
            <a:picLocks noChangeAspect="1"/>
          </p:cNvPicPr>
          <p:nvPr/>
        </p:nvPicPr>
        <p:blipFill>
          <a:blip r:embed="rId2"/>
          <a:stretch>
            <a:fillRect/>
          </a:stretch>
        </p:blipFill>
        <p:spPr>
          <a:xfrm>
            <a:off x="9060996" y="474394"/>
            <a:ext cx="2343150" cy="1238250"/>
          </a:xfrm>
          <a:prstGeom prst="rect">
            <a:avLst/>
          </a:prstGeom>
        </p:spPr>
      </p:pic>
    </p:spTree>
    <p:extLst>
      <p:ext uri="{BB962C8B-B14F-4D97-AF65-F5344CB8AC3E}">
        <p14:creationId xmlns:p14="http://schemas.microsoft.com/office/powerpoint/2010/main" val="29258672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45163" y="559608"/>
            <a:ext cx="5748362" cy="6571030"/>
          </a:xfrm>
          <a:prstGeom prst="rect">
            <a:avLst/>
          </a:prstGeom>
          <a:noFill/>
        </p:spPr>
        <p:txBody>
          <a:bodyPr wrap="square" lIns="91440" tIns="45720" rIns="91440" bIns="45720" rtlCol="0" anchor="t">
            <a:spAutoFit/>
          </a:bodyPr>
          <a:lstStyle/>
          <a:p>
            <a:r>
              <a:rPr lang="en-GB" sz="2800" b="1">
                <a:solidFill>
                  <a:schemeClr val="bg1"/>
                </a:solidFill>
              </a:rPr>
              <a:t>Learning Curve Group</a:t>
            </a:r>
          </a:p>
          <a:p>
            <a:endParaRPr lang="en-GB" b="1"/>
          </a:p>
          <a:p>
            <a:endParaRPr lang="en-GB" sz="800" b="1">
              <a:solidFill>
                <a:schemeClr val="bg1"/>
              </a:solidFill>
            </a:endParaRPr>
          </a:p>
          <a:p>
            <a:r>
              <a:rPr lang="en-GB" b="1"/>
              <a:t>What we deliver for EMCCA :</a:t>
            </a:r>
          </a:p>
          <a:p>
            <a:pPr marL="171450" indent="-171450" fontAlgn="base">
              <a:buFont typeface="Arial" panose="020B0604020202020204" pitchFamily="34" charset="0"/>
              <a:buChar char="•"/>
            </a:pPr>
            <a:r>
              <a:rPr lang="en-GB" sz="1100" b="1">
                <a:solidFill>
                  <a:schemeClr val="bg1"/>
                </a:solidFill>
              </a:rPr>
              <a:t>Targeted Level 3 provision supporting unemployed and low-wage adults</a:t>
            </a:r>
          </a:p>
          <a:p>
            <a:pPr marL="171450" indent="-171450" fontAlgn="base">
              <a:buFont typeface="Arial" panose="020B0604020202020204" pitchFamily="34" charset="0"/>
              <a:buChar char="•"/>
            </a:pPr>
            <a:r>
              <a:rPr lang="en-GB" sz="1100" b="1">
                <a:solidFill>
                  <a:schemeClr val="bg1"/>
                </a:solidFill>
              </a:rPr>
              <a:t>Designed to upskill residents into priority sectors including digital and health</a:t>
            </a:r>
          </a:p>
          <a:p>
            <a:pPr marL="171450" indent="-171450" fontAlgn="base">
              <a:buFont typeface="Arial" panose="020B0604020202020204" pitchFamily="34" charset="0"/>
              <a:buChar char="•"/>
            </a:pPr>
            <a:r>
              <a:rPr lang="en-GB" sz="1100" b="1">
                <a:solidFill>
                  <a:schemeClr val="bg1"/>
                </a:solidFill>
              </a:rPr>
              <a:t>Focus on progression into employment, better work or career advancement</a:t>
            </a:r>
          </a:p>
          <a:p>
            <a:pPr marL="171450" indent="-171450" fontAlgn="base">
              <a:buFont typeface="Arial" panose="020B0604020202020204" pitchFamily="34" charset="0"/>
              <a:buChar char="•"/>
            </a:pPr>
            <a:r>
              <a:rPr lang="en-GB" sz="1100" b="1">
                <a:solidFill>
                  <a:schemeClr val="bg1"/>
                </a:solidFill>
              </a:rPr>
              <a:t>Flexible blended delivery model to support adults with work, caring or health barriers</a:t>
            </a:r>
          </a:p>
          <a:p>
            <a:pPr marL="171450" indent="-171450" fontAlgn="base">
              <a:buFont typeface="Arial" panose="020B0604020202020204" pitchFamily="34" charset="0"/>
              <a:buChar char="•"/>
            </a:pPr>
            <a:r>
              <a:rPr lang="en-GB" sz="1100" b="1">
                <a:solidFill>
                  <a:schemeClr val="bg1"/>
                </a:solidFill>
              </a:rPr>
              <a:t>Embedded employability support and progression planning throughout</a:t>
            </a:r>
          </a:p>
          <a:p>
            <a:pPr lvl="0"/>
            <a:endParaRPr lang="en-GB" sz="800" b="1"/>
          </a:p>
          <a:p>
            <a:pPr lvl="0"/>
            <a:r>
              <a:rPr lang="en-GB" b="1"/>
              <a:t>Delivery model: </a:t>
            </a:r>
          </a:p>
          <a:p>
            <a:pPr marL="171450" lvl="0" indent="-171450">
              <a:buFont typeface="Arial" panose="020B0604020202020204" pitchFamily="34" charset="0"/>
              <a:buChar char="•"/>
            </a:pPr>
            <a:r>
              <a:rPr lang="en-GB" sz="1100" b="1">
                <a:solidFill>
                  <a:schemeClr val="bg1"/>
                </a:solidFill>
              </a:rPr>
              <a:t>Online/hybrid- Tutor led with regular group masterclasses and structured progression sessions</a:t>
            </a:r>
          </a:p>
          <a:p>
            <a:pPr lvl="0"/>
            <a:endParaRPr lang="en-GB" sz="800"/>
          </a:p>
          <a:p>
            <a:pPr lvl="0"/>
            <a:r>
              <a:rPr lang="en-GB" b="1"/>
              <a:t>Target groups:</a:t>
            </a:r>
          </a:p>
          <a:p>
            <a:pPr marL="171450" lvl="0" indent="-171450">
              <a:buFont typeface="Arial" panose="020B0604020202020204" pitchFamily="34" charset="0"/>
              <a:buChar char="•"/>
            </a:pPr>
            <a:r>
              <a:rPr lang="en-GB" sz="1100" b="1">
                <a:solidFill>
                  <a:schemeClr val="bg1"/>
                </a:solidFill>
              </a:rPr>
              <a:t>Adults aged 24+ without a full Level 3 qualification</a:t>
            </a:r>
          </a:p>
          <a:p>
            <a:pPr marL="171450" lvl="0" indent="-171450">
              <a:buFont typeface="Arial" panose="020B0604020202020204" pitchFamily="34" charset="0"/>
              <a:buChar char="•"/>
            </a:pPr>
            <a:r>
              <a:rPr lang="en-GB" sz="1100" b="1">
                <a:solidFill>
                  <a:schemeClr val="bg1"/>
                </a:solidFill>
              </a:rPr>
              <a:t>Low wage or unemployed residents seeking progression</a:t>
            </a:r>
          </a:p>
          <a:p>
            <a:pPr marL="171450" lvl="0" indent="-171450">
              <a:buFont typeface="Arial" panose="020B0604020202020204" pitchFamily="34" charset="0"/>
              <a:buChar char="•"/>
            </a:pPr>
            <a:endParaRPr lang="en-GB" sz="800" b="1"/>
          </a:p>
          <a:p>
            <a:pPr lvl="0"/>
            <a:r>
              <a:rPr lang="en-GB"/>
              <a:t> </a:t>
            </a:r>
            <a:r>
              <a:rPr lang="en-GB" b="1"/>
              <a:t>Where we operate:</a:t>
            </a:r>
          </a:p>
          <a:p>
            <a:pPr marL="171450" lvl="0" indent="-171450">
              <a:buFont typeface="Arial" panose="020B0604020202020204" pitchFamily="34" charset="0"/>
              <a:buChar char="•"/>
            </a:pPr>
            <a:r>
              <a:rPr lang="en-GB" sz="1100" b="1">
                <a:solidFill>
                  <a:schemeClr val="bg1"/>
                </a:solidFill>
              </a:rPr>
              <a:t>Active delivery across East Midlands, Derbyshire and Nottinghamshire</a:t>
            </a:r>
          </a:p>
          <a:p>
            <a:pPr marL="285750" lvl="0" indent="-285750">
              <a:buFont typeface="Arial" panose="020B0604020202020204" pitchFamily="34" charset="0"/>
              <a:buChar char="•"/>
            </a:pPr>
            <a:endParaRPr lang="en-GB" sz="800" b="1"/>
          </a:p>
          <a:p>
            <a:pPr lvl="0"/>
            <a:r>
              <a:rPr lang="en-GB" b="1"/>
              <a:t>Unique Qualities:</a:t>
            </a:r>
          </a:p>
          <a:p>
            <a:pPr marL="171450" indent="-171450">
              <a:buFont typeface="Arial" panose="020B0604020202020204" pitchFamily="34" charset="0"/>
              <a:buChar char="•"/>
            </a:pPr>
            <a:r>
              <a:rPr lang="en-GB" sz="1100" b="1">
                <a:solidFill>
                  <a:schemeClr val="bg1"/>
                </a:solidFill>
              </a:rPr>
              <a:t>Proven track record delivering adult skills provision</a:t>
            </a:r>
          </a:p>
          <a:p>
            <a:pPr marL="171450" indent="-171450">
              <a:buFont typeface="Arial" panose="020B0604020202020204" pitchFamily="34" charset="0"/>
              <a:buChar char="•"/>
            </a:pPr>
            <a:r>
              <a:rPr lang="en-GB" sz="1100" b="1">
                <a:solidFill>
                  <a:schemeClr val="bg1"/>
                </a:solidFill>
              </a:rPr>
              <a:t>Strong progression into employment, higher-level study and career advancement</a:t>
            </a:r>
          </a:p>
          <a:p>
            <a:pPr marL="171450" indent="-171450">
              <a:buFont typeface="Arial" panose="020B0604020202020204" pitchFamily="34" charset="0"/>
              <a:buChar char="•"/>
            </a:pPr>
            <a:r>
              <a:rPr lang="en-GB" sz="1100" b="1">
                <a:solidFill>
                  <a:schemeClr val="bg1"/>
                </a:solidFill>
              </a:rPr>
              <a:t>Employer-aligned curriculum design</a:t>
            </a:r>
          </a:p>
          <a:p>
            <a:pPr marL="171450" indent="-171450">
              <a:buFont typeface="Arial" panose="020B0604020202020204" pitchFamily="34" charset="0"/>
              <a:buChar char="•"/>
            </a:pPr>
            <a:r>
              <a:rPr lang="en-GB" sz="1100" b="1">
                <a:solidFill>
                  <a:schemeClr val="bg1"/>
                </a:solidFill>
              </a:rPr>
              <a:t>20+ years in further education</a:t>
            </a:r>
          </a:p>
          <a:p>
            <a:pPr marL="171450" indent="-171450">
              <a:buFont typeface="Arial" panose="020B0604020202020204" pitchFamily="34" charset="0"/>
              <a:buChar char="•"/>
            </a:pPr>
            <a:r>
              <a:rPr lang="en-GB" sz="1100" b="1">
                <a:solidFill>
                  <a:schemeClr val="bg1"/>
                </a:solidFill>
              </a:rPr>
              <a:t>250+ employer partners</a:t>
            </a:r>
          </a:p>
          <a:p>
            <a:pPr marL="171450" indent="-171450">
              <a:buFont typeface="Arial" panose="020B0604020202020204" pitchFamily="34" charset="0"/>
              <a:buChar char="•"/>
            </a:pPr>
            <a:r>
              <a:rPr lang="en-GB" sz="1100" b="1">
                <a:solidFill>
                  <a:schemeClr val="bg1"/>
                </a:solidFill>
              </a:rPr>
              <a:t>Dedicated progression planning embedded throughout delivery</a:t>
            </a:r>
          </a:p>
          <a:p>
            <a:pPr marL="171450" indent="-171450">
              <a:buFont typeface="Arial" panose="020B0604020202020204" pitchFamily="34" charset="0"/>
              <a:buChar char="•"/>
            </a:pPr>
            <a:r>
              <a:rPr lang="en-GB" sz="1100" b="1">
                <a:solidFill>
                  <a:schemeClr val="bg1"/>
                </a:solidFill>
              </a:rPr>
              <a:t>High achievement rates across Level 3 provision</a:t>
            </a:r>
          </a:p>
          <a:p>
            <a:pPr marL="171450" indent="-171450">
              <a:buFont typeface="Arial" panose="020B0604020202020204" pitchFamily="34" charset="0"/>
              <a:buChar char="•"/>
            </a:pPr>
            <a:r>
              <a:rPr lang="en-GB" sz="1100" b="1">
                <a:solidFill>
                  <a:schemeClr val="bg1"/>
                </a:solidFill>
              </a:rPr>
              <a:t>Open to referral partnerships where Level 3 progression adds value</a:t>
            </a:r>
          </a:p>
          <a:p>
            <a:pPr marL="171450" indent="-171450">
              <a:buFont typeface="Arial" panose="020B0604020202020204" pitchFamily="34" charset="0"/>
              <a:buChar char="•"/>
            </a:pPr>
            <a:endParaRPr lang="en-GB" sz="1100" b="1"/>
          </a:p>
          <a:p>
            <a:pPr marL="171450" indent="-171450">
              <a:buFont typeface="Arial" panose="020B0604020202020204" pitchFamily="34" charset="0"/>
              <a:buChar char="•"/>
            </a:pPr>
            <a:endParaRPr lang="en-GB" sz="1100" b="1"/>
          </a:p>
          <a:p>
            <a:endParaRPr lang="en-GB" sz="1400">
              <a:solidFill>
                <a:schemeClr val="bg1"/>
              </a:solidFill>
            </a:endParaRPr>
          </a:p>
        </p:txBody>
      </p:sp>
      <p:sp>
        <p:nvSpPr>
          <p:cNvPr id="2" name="TextBox 1">
            <a:extLst>
              <a:ext uri="{FF2B5EF4-FFF2-40B4-BE49-F238E27FC236}">
                <a16:creationId xmlns:a16="http://schemas.microsoft.com/office/drawing/2014/main" id="{B5AAD6DB-C322-0F19-06AD-F1E3C371F9DC}"/>
              </a:ext>
            </a:extLst>
          </p:cNvPr>
          <p:cNvSpPr txBox="1"/>
          <p:nvPr/>
        </p:nvSpPr>
        <p:spPr>
          <a:xfrm>
            <a:off x="6512942" y="1492369"/>
            <a:ext cx="5262114" cy="3693319"/>
          </a:xfrm>
          <a:prstGeom prst="rect">
            <a:avLst/>
          </a:prstGeom>
          <a:noFill/>
        </p:spPr>
        <p:txBody>
          <a:bodyPr wrap="square" lIns="91440" tIns="45720" rIns="91440" bIns="45720" rtlCol="0" anchor="t">
            <a:spAutoFit/>
          </a:bodyPr>
          <a:lstStyle/>
          <a:p>
            <a:pPr marL="285750" indent="-285750" fontAlgn="base">
              <a:buFont typeface="Arial" panose="020B0604020202020204" pitchFamily="34" charset="0"/>
              <a:buChar char="•"/>
            </a:pPr>
            <a:r>
              <a:rPr lang="en-GB" sz="1100" b="1">
                <a:solidFill>
                  <a:schemeClr val="bg1"/>
                </a:solidFill>
              </a:rPr>
              <a:t>L3 Coding Practices</a:t>
            </a:r>
          </a:p>
          <a:p>
            <a:pPr marL="285750" indent="-285750" fontAlgn="base">
              <a:buFont typeface="Arial" panose="020B0604020202020204" pitchFamily="34" charset="0"/>
              <a:buChar char="•"/>
            </a:pPr>
            <a:r>
              <a:rPr lang="en-GB" sz="1100" b="1">
                <a:solidFill>
                  <a:schemeClr val="bg1"/>
                </a:solidFill>
              </a:rPr>
              <a:t>L3 Cyber Security Practices</a:t>
            </a:r>
          </a:p>
          <a:p>
            <a:pPr marL="285750" indent="-285750" fontAlgn="base">
              <a:buFont typeface="Arial" panose="020B0604020202020204" pitchFamily="34" charset="0"/>
              <a:buChar char="•"/>
            </a:pPr>
            <a:r>
              <a:rPr lang="en-GB" sz="1100" b="1">
                <a:solidFill>
                  <a:schemeClr val="bg1"/>
                </a:solidFill>
              </a:rPr>
              <a:t>L3 Principles of End of Life Care</a:t>
            </a:r>
          </a:p>
          <a:p>
            <a:pPr marL="285750" indent="-285750" fontAlgn="base">
              <a:buFont typeface="Arial" panose="020B0604020202020204" pitchFamily="34" charset="0"/>
              <a:buChar char="•"/>
            </a:pPr>
            <a:r>
              <a:rPr lang="en-GB" sz="1100" b="1">
                <a:solidFill>
                  <a:schemeClr val="bg1"/>
                </a:solidFill>
              </a:rPr>
              <a:t>L3 Principles of Special Educational Needs</a:t>
            </a:r>
          </a:p>
          <a:p>
            <a:pPr marL="285750" indent="-285750" fontAlgn="base">
              <a:buFont typeface="Arial" panose="020B0604020202020204" pitchFamily="34" charset="0"/>
              <a:buChar char="•"/>
            </a:pPr>
            <a:r>
              <a:rPr lang="en-GB" sz="1100" b="1">
                <a:solidFill>
                  <a:schemeClr val="bg1"/>
                </a:solidFill>
              </a:rPr>
              <a:t>L3 Understanding Autism</a:t>
            </a:r>
          </a:p>
          <a:p>
            <a:pPr marL="285750" indent="-285750" fontAlgn="base">
              <a:buFont typeface="Arial" panose="020B0604020202020204" pitchFamily="34" charset="0"/>
              <a:buChar char="•"/>
            </a:pPr>
            <a:r>
              <a:rPr lang="en-GB" sz="1100" b="1">
                <a:solidFill>
                  <a:schemeClr val="bg1"/>
                </a:solidFill>
              </a:rPr>
              <a:t>L3 Understanding Mental Health</a:t>
            </a:r>
          </a:p>
          <a:p>
            <a:pPr marL="285750" indent="-285750" fontAlgn="base">
              <a:buFont typeface="Arial" panose="020B0604020202020204" pitchFamily="34" charset="0"/>
              <a:buChar char="•"/>
            </a:pPr>
            <a:r>
              <a:rPr lang="en-GB" sz="1100" b="1">
                <a:solidFill>
                  <a:schemeClr val="bg1"/>
                </a:solidFill>
              </a:rPr>
              <a:t>L3 Understanding the Care and Management of Diabetes</a:t>
            </a:r>
          </a:p>
          <a:p>
            <a:pPr marL="285750" indent="-285750" fontAlgn="base">
              <a:buFont typeface="Arial" panose="020B0604020202020204" pitchFamily="34" charset="0"/>
              <a:buChar char="•"/>
            </a:pPr>
            <a:r>
              <a:rPr lang="en-GB" sz="1100" b="1">
                <a:solidFill>
                  <a:schemeClr val="bg1"/>
                </a:solidFill>
              </a:rPr>
              <a:t>L3 Understanding the Principles of Dementia Care</a:t>
            </a:r>
          </a:p>
          <a:p>
            <a:pPr marL="285750" indent="-285750" fontAlgn="base">
              <a:buFont typeface="Arial" panose="020B0604020202020204" pitchFamily="34" charset="0"/>
              <a:buChar char="•"/>
            </a:pPr>
            <a:r>
              <a:rPr lang="en-GB" sz="1100" b="1">
                <a:solidFill>
                  <a:schemeClr val="bg1"/>
                </a:solidFill>
              </a:rPr>
              <a:t>L3 Diploma in Counselling </a:t>
            </a:r>
          </a:p>
          <a:p>
            <a:pPr marL="285750" indent="-285750" fontAlgn="base">
              <a:buFont typeface="Arial" panose="020B0604020202020204" pitchFamily="34" charset="0"/>
              <a:buChar char="•"/>
            </a:pPr>
            <a:r>
              <a:rPr lang="en-GB" sz="1100" b="1">
                <a:solidFill>
                  <a:schemeClr val="bg1"/>
                </a:solidFill>
              </a:rPr>
              <a:t>L3 Diploma in Leadership and Managemen</a:t>
            </a:r>
            <a:r>
              <a:rPr lang="en-GB" sz="1100" b="1"/>
              <a:t>t</a:t>
            </a:r>
          </a:p>
          <a:p>
            <a:pPr marL="285750" indent="-285750" fontAlgn="base">
              <a:buFont typeface="Arial" panose="020B0604020202020204" pitchFamily="34" charset="0"/>
              <a:buChar char="•"/>
            </a:pPr>
            <a:endParaRPr lang="en-GB" sz="1400"/>
          </a:p>
          <a:p>
            <a:pPr marL="285750" indent="-285750" fontAlgn="base">
              <a:buFont typeface="Arial" panose="020B0604020202020204" pitchFamily="34" charset="0"/>
              <a:buChar char="•"/>
            </a:pPr>
            <a:endParaRPr lang="en-GB" sz="1400"/>
          </a:p>
          <a:p>
            <a:r>
              <a:rPr lang="en-GB" b="1"/>
              <a:t>Main Contact Point for other Learning Organisations/Local Authorities: </a:t>
            </a:r>
          </a:p>
          <a:p>
            <a:endParaRPr lang="en-GB" b="1">
              <a:solidFill>
                <a:schemeClr val="bg1"/>
              </a:solidFill>
            </a:endParaRPr>
          </a:p>
          <a:p>
            <a:pPr fontAlgn="base"/>
            <a:r>
              <a:rPr lang="it-IT" sz="1400" b="1">
                <a:solidFill>
                  <a:schemeClr val="bg1"/>
                </a:solidFill>
              </a:rPr>
              <a:t>Dianne Musker -  </a:t>
            </a:r>
            <a:r>
              <a:rPr lang="it-IT" sz="1400" b="1" u="sng">
                <a:solidFill>
                  <a:schemeClr val="bg1"/>
                </a:solidFill>
                <a:hlinkClick r:id="rId2">
                  <a:extLst>
                    <a:ext uri="{A12FA001-AC4F-418D-AE19-62706E023703}">
                      <ahyp:hlinkClr xmlns:ahyp="http://schemas.microsoft.com/office/drawing/2018/hyperlinkcolor" val="tx"/>
                    </a:ext>
                  </a:extLst>
                </a:hlinkClick>
              </a:rPr>
              <a:t>07485368346</a:t>
            </a:r>
            <a:r>
              <a:rPr lang="it-IT" sz="1400" b="1">
                <a:solidFill>
                  <a:schemeClr val="bg1"/>
                </a:solidFill>
              </a:rPr>
              <a:t>  </a:t>
            </a:r>
          </a:p>
          <a:p>
            <a:pPr fontAlgn="base"/>
            <a:r>
              <a:rPr lang="it-IT" sz="1400" b="1" u="sng">
                <a:solidFill>
                  <a:schemeClr val="bg1"/>
                </a:solidFill>
              </a:rPr>
              <a:t>Dianne</a:t>
            </a:r>
            <a:r>
              <a:rPr lang="it-IT" sz="1400" b="1" u="sng">
                <a:solidFill>
                  <a:schemeClr val="bg1"/>
                </a:solidFill>
                <a:hlinkClick r:id="rId3">
                  <a:extLst>
                    <a:ext uri="{A12FA001-AC4F-418D-AE19-62706E023703}">
                      <ahyp:hlinkClr xmlns:ahyp="http://schemas.microsoft.com/office/drawing/2018/hyperlinkcolor" val="tx"/>
                    </a:ext>
                  </a:extLst>
                </a:hlinkClick>
              </a:rPr>
              <a:t>.Musker@learningcurvegroup.co.uk</a:t>
            </a:r>
            <a:endParaRPr lang="it-IT" sz="1400" b="1" u="sng">
              <a:solidFill>
                <a:schemeClr val="bg1"/>
              </a:solidFill>
            </a:endParaRPr>
          </a:p>
          <a:p>
            <a:pPr marL="285750" indent="-285750" fontAlgn="base">
              <a:buFont typeface="Arial" panose="020B0604020202020204" pitchFamily="34" charset="0"/>
              <a:buChar char="•"/>
            </a:pPr>
            <a:endParaRPr lang="en-GB" sz="1400"/>
          </a:p>
        </p:txBody>
      </p:sp>
      <p:pic>
        <p:nvPicPr>
          <p:cNvPr id="4" name="Picture 3" descr="Purple text on a black background&#10;&#10;AI-generated content may be incorrect.">
            <a:extLst>
              <a:ext uri="{FF2B5EF4-FFF2-40B4-BE49-F238E27FC236}">
                <a16:creationId xmlns:a16="http://schemas.microsoft.com/office/drawing/2014/main" id="{CC7C68BC-6286-EEE9-89EE-B5EEABF51B13}"/>
              </a:ext>
            </a:extLst>
          </p:cNvPr>
          <p:cNvPicPr>
            <a:picLocks noChangeAspect="1"/>
          </p:cNvPicPr>
          <p:nvPr/>
        </p:nvPicPr>
        <p:blipFill>
          <a:blip r:embed="rId4"/>
          <a:stretch>
            <a:fillRect/>
          </a:stretch>
        </p:blipFill>
        <p:spPr>
          <a:xfrm>
            <a:off x="6512750" y="219631"/>
            <a:ext cx="4629150" cy="1114425"/>
          </a:xfrm>
          <a:prstGeom prst="rect">
            <a:avLst/>
          </a:prstGeom>
        </p:spPr>
      </p:pic>
    </p:spTree>
    <p:extLst>
      <p:ext uri="{BB962C8B-B14F-4D97-AF65-F5344CB8AC3E}">
        <p14:creationId xmlns:p14="http://schemas.microsoft.com/office/powerpoint/2010/main" val="2968961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47850" y="658822"/>
            <a:ext cx="11100619" cy="5232202"/>
          </a:xfrm>
          <a:prstGeom prst="rect">
            <a:avLst/>
          </a:prstGeom>
          <a:noFill/>
        </p:spPr>
        <p:txBody>
          <a:bodyPr wrap="square" lIns="91440" tIns="45720" rIns="91440" bIns="45720" rtlCol="0" anchor="t">
            <a:spAutoFit/>
          </a:bodyPr>
          <a:lstStyle/>
          <a:p>
            <a:r>
              <a:rPr lang="en-GB" sz="2800" b="1" err="1">
                <a:solidFill>
                  <a:schemeClr val="bg1"/>
                </a:solidFill>
              </a:rPr>
              <a:t>Leep</a:t>
            </a:r>
            <a:r>
              <a:rPr lang="en-GB" sz="2800" b="1">
                <a:solidFill>
                  <a:schemeClr val="bg1"/>
                </a:solidFill>
              </a:rPr>
              <a:t> Talent (formerly Just IT)</a:t>
            </a:r>
          </a:p>
          <a:p>
            <a:endParaRPr lang="en-GB"/>
          </a:p>
          <a:p>
            <a:endParaRPr lang="en-GB" b="1"/>
          </a:p>
          <a:p>
            <a:r>
              <a:rPr lang="en-GB" b="1"/>
              <a:t>What we deliver for EMCCA :</a:t>
            </a:r>
            <a:endParaRPr lang="en-GB"/>
          </a:p>
          <a:p>
            <a:pPr lvl="0"/>
            <a:r>
              <a:rPr lang="en-GB">
                <a:solidFill>
                  <a:schemeClr val="bg1"/>
                </a:solidFill>
              </a:rPr>
              <a:t>ASF Level 2 Diploma in Digital &amp; IT Skills, Level 2 Cyber &amp; Network Support and FCFJ Level 3 Certificate in Social Media for E-Commerce</a:t>
            </a:r>
          </a:p>
          <a:p>
            <a:pPr lvl="0"/>
            <a:r>
              <a:rPr lang="en-GB">
                <a:solidFill>
                  <a:schemeClr val="bg1"/>
                </a:solidFill>
              </a:rPr>
              <a:t>Delivery Model: Online/Hybrid</a:t>
            </a:r>
          </a:p>
          <a:p>
            <a:pPr lvl="0"/>
            <a:r>
              <a:rPr lang="en-GB">
                <a:solidFill>
                  <a:schemeClr val="bg1"/>
                </a:solidFill>
              </a:rPr>
              <a:t>Target groups: Economically inactive, health barriers, local need areas</a:t>
            </a:r>
            <a:r>
              <a:rPr lang="en-GB">
                <a:solidFill>
                  <a:schemeClr val="tx2">
                    <a:lumMod val="50000"/>
                    <a:lumOff val="50000"/>
                  </a:schemeClr>
                </a:solidFill>
              </a:rPr>
              <a:t>)</a:t>
            </a:r>
          </a:p>
          <a:p>
            <a:endParaRPr lang="en-GB"/>
          </a:p>
          <a:p>
            <a:r>
              <a:rPr lang="en-GB" b="1"/>
              <a:t>Where we operate:</a:t>
            </a:r>
            <a:endParaRPr lang="en-GB"/>
          </a:p>
          <a:p>
            <a:pPr lvl="0"/>
            <a:r>
              <a:rPr lang="en-GB" b="1">
                <a:solidFill>
                  <a:schemeClr val="bg1"/>
                </a:solidFill>
              </a:rPr>
              <a:t>All EMCCA Wards via Online Delivery</a:t>
            </a:r>
          </a:p>
          <a:p>
            <a:pPr lvl="0"/>
            <a:r>
              <a:rPr lang="en-GB" b="1">
                <a:solidFill>
                  <a:schemeClr val="bg1"/>
                </a:solidFill>
              </a:rPr>
              <a:t>Nottingham City Centre</a:t>
            </a:r>
          </a:p>
          <a:p>
            <a:endParaRPr lang="en-GB">
              <a:solidFill>
                <a:srgbClr val="FF0000"/>
              </a:solidFill>
            </a:endParaRPr>
          </a:p>
          <a:p>
            <a:r>
              <a:rPr lang="en-GB" b="1"/>
              <a:t>Unique Qualities:</a:t>
            </a:r>
            <a:endParaRPr lang="en-GB"/>
          </a:p>
          <a:p>
            <a:pPr lvl="0"/>
            <a:r>
              <a:rPr lang="en-GB">
                <a:solidFill>
                  <a:schemeClr val="bg1"/>
                </a:solidFill>
              </a:rPr>
              <a:t>Dedicated Digital  Expert | Digital ASF/FCFJ Provision | 89.7% QAR 24/25 </a:t>
            </a:r>
          </a:p>
          <a:p>
            <a:endParaRPr lang="en-GB"/>
          </a:p>
          <a:p>
            <a:r>
              <a:rPr lang="en-GB" b="1"/>
              <a:t>Main Contact Point for other Learning Organisations/Local Authorities: </a:t>
            </a:r>
          </a:p>
          <a:p>
            <a:r>
              <a:rPr lang="en-GB" b="1">
                <a:solidFill>
                  <a:schemeClr val="bg1"/>
                </a:solidFill>
              </a:rPr>
              <a:t>Akber Sadiq – akber.sadiq@leepgroup.com</a:t>
            </a:r>
            <a:endParaRPr lang="en-GB">
              <a:solidFill>
                <a:schemeClr val="bg1"/>
              </a:solidFill>
            </a:endParaRPr>
          </a:p>
        </p:txBody>
      </p:sp>
      <p:pic>
        <p:nvPicPr>
          <p:cNvPr id="4" name="Picture 3" descr="A close up of a text&#10;&#10;AI-generated content may be incorrect.">
            <a:extLst>
              <a:ext uri="{FF2B5EF4-FFF2-40B4-BE49-F238E27FC236}">
                <a16:creationId xmlns:a16="http://schemas.microsoft.com/office/drawing/2014/main" id="{FA9A7C20-A9F6-70FD-0A87-28C5D4F2AA7A}"/>
              </a:ext>
            </a:extLst>
          </p:cNvPr>
          <p:cNvPicPr>
            <a:picLocks noChangeAspect="1"/>
          </p:cNvPicPr>
          <p:nvPr/>
        </p:nvPicPr>
        <p:blipFill>
          <a:blip r:embed="rId2"/>
          <a:stretch>
            <a:fillRect/>
          </a:stretch>
        </p:blipFill>
        <p:spPr>
          <a:xfrm>
            <a:off x="6191522" y="659264"/>
            <a:ext cx="5629275" cy="762000"/>
          </a:xfrm>
          <a:prstGeom prst="rect">
            <a:avLst/>
          </a:prstGeom>
        </p:spPr>
      </p:pic>
    </p:spTree>
    <p:extLst>
      <p:ext uri="{BB962C8B-B14F-4D97-AF65-F5344CB8AC3E}">
        <p14:creationId xmlns:p14="http://schemas.microsoft.com/office/powerpoint/2010/main" val="36936900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29265" y="677407"/>
            <a:ext cx="11100619" cy="5509200"/>
          </a:xfrm>
          <a:prstGeom prst="rect">
            <a:avLst/>
          </a:prstGeom>
          <a:noFill/>
        </p:spPr>
        <p:txBody>
          <a:bodyPr wrap="square" rtlCol="0">
            <a:spAutoFit/>
          </a:bodyPr>
          <a:lstStyle/>
          <a:p>
            <a:r>
              <a:rPr lang="en-GB" sz="2800" b="1">
                <a:solidFill>
                  <a:schemeClr val="bg1"/>
                </a:solidFill>
              </a:rPr>
              <a:t>Momentum Training </a:t>
            </a:r>
          </a:p>
          <a:p>
            <a:r>
              <a:rPr lang="en-GB" b="1"/>
              <a:t> </a:t>
            </a:r>
            <a:endParaRPr lang="en-GB"/>
          </a:p>
          <a:p>
            <a:r>
              <a:rPr lang="en-GB" b="1"/>
              <a:t>What we deliver for EMCCA :</a:t>
            </a:r>
            <a:endParaRPr lang="en-GB"/>
          </a:p>
          <a:p>
            <a:pPr lvl="0"/>
            <a:r>
              <a:rPr lang="en-GB">
                <a:solidFill>
                  <a:schemeClr val="bg1"/>
                </a:solidFill>
              </a:rPr>
              <a:t>ASF Funding</a:t>
            </a:r>
          </a:p>
          <a:p>
            <a:pPr lvl="0"/>
            <a:r>
              <a:rPr lang="en-GB">
                <a:solidFill>
                  <a:schemeClr val="bg1"/>
                </a:solidFill>
              </a:rPr>
              <a:t>Key Pathways – Warehousing and Storage, FLT, Welding Levels 1-3, CSCS Construction </a:t>
            </a:r>
          </a:p>
          <a:p>
            <a:pPr lvl="0"/>
            <a:r>
              <a:rPr lang="en-GB">
                <a:solidFill>
                  <a:schemeClr val="bg1"/>
                </a:solidFill>
              </a:rPr>
              <a:t>Delivery model Classroom learning, hands on approach </a:t>
            </a:r>
          </a:p>
          <a:p>
            <a:pPr lvl="0"/>
            <a:r>
              <a:rPr lang="en-GB">
                <a:solidFill>
                  <a:schemeClr val="bg1"/>
                </a:solidFill>
              </a:rPr>
              <a:t>Target groups Unemployed and nearly job ready </a:t>
            </a:r>
            <a:r>
              <a:rPr lang="en-GB"/>
              <a:t> </a:t>
            </a:r>
          </a:p>
          <a:p>
            <a:r>
              <a:rPr lang="en-GB" b="1"/>
              <a:t>Where we operate:</a:t>
            </a:r>
            <a:endParaRPr lang="en-GB"/>
          </a:p>
          <a:p>
            <a:pPr lvl="0"/>
            <a:r>
              <a:rPr lang="en-GB">
                <a:solidFill>
                  <a:srgbClr val="FF0000"/>
                </a:solidFill>
              </a:rPr>
              <a:t> </a:t>
            </a:r>
            <a:r>
              <a:rPr lang="en-GB" b="1">
                <a:solidFill>
                  <a:schemeClr val="bg1"/>
                </a:solidFill>
              </a:rPr>
              <a:t>LA areas covered – Derby and Nottingham </a:t>
            </a:r>
          </a:p>
          <a:p>
            <a:pPr lvl="0"/>
            <a:r>
              <a:rPr lang="en-GB" b="1">
                <a:solidFill>
                  <a:schemeClr val="bg1"/>
                </a:solidFill>
              </a:rPr>
              <a:t>Local premises or community delivery points – Pop up delivery sites to cover remote locations, perm fixed site in Derby across the road from the bus station  </a:t>
            </a:r>
          </a:p>
          <a:p>
            <a:endParaRPr lang="en-GB">
              <a:solidFill>
                <a:srgbClr val="FF0000"/>
              </a:solidFill>
            </a:endParaRPr>
          </a:p>
          <a:p>
            <a:r>
              <a:rPr lang="en-GB" b="1"/>
              <a:t>Unique Qualities:</a:t>
            </a:r>
            <a:endParaRPr lang="en-GB"/>
          </a:p>
          <a:p>
            <a:pPr lvl="0"/>
            <a:r>
              <a:rPr lang="en-GB">
                <a:solidFill>
                  <a:schemeClr val="bg1"/>
                </a:solidFill>
              </a:rPr>
              <a:t>Key strengths – Hands on learning, delivery of niche qualifications such as welding. Key links to employers, ex industry tutors giving learners a real sense of what a day in the job could be like</a:t>
            </a:r>
          </a:p>
          <a:p>
            <a:r>
              <a:rPr lang="en-GB"/>
              <a:t> </a:t>
            </a:r>
          </a:p>
          <a:p>
            <a:r>
              <a:rPr lang="en-GB" b="1"/>
              <a:t>Main Contact Point for other Learning Organisations/Local Authorities: </a:t>
            </a:r>
            <a:endParaRPr lang="en-GB" b="1">
              <a:solidFill>
                <a:schemeClr val="bg1"/>
              </a:solidFill>
            </a:endParaRPr>
          </a:p>
          <a:p>
            <a:r>
              <a:rPr lang="en-GB" b="1">
                <a:solidFill>
                  <a:schemeClr val="bg1"/>
                </a:solidFill>
              </a:rPr>
              <a:t>Tom Winbow or Lauryn Carter </a:t>
            </a:r>
          </a:p>
          <a:p>
            <a:r>
              <a:rPr lang="en-GB" b="1">
                <a:solidFill>
                  <a:schemeClr val="bg1"/>
                </a:solidFill>
              </a:rPr>
              <a:t>For all referrals Skyye Disney </a:t>
            </a:r>
            <a:r>
              <a:rPr lang="en-GB" b="1">
                <a:solidFill>
                  <a:schemeClr val="bg1"/>
                </a:solidFill>
                <a:hlinkClick r:id="rId2">
                  <a:extLst>
                    <a:ext uri="{A12FA001-AC4F-418D-AE19-62706E023703}">
                      <ahyp:hlinkClr xmlns:ahyp="http://schemas.microsoft.com/office/drawing/2018/hyperlinkcolor" val="tx"/>
                    </a:ext>
                  </a:extLst>
                </a:hlinkClick>
              </a:rPr>
              <a:t>skyee.Disney@momentumgroup.org.uk</a:t>
            </a:r>
            <a:r>
              <a:rPr lang="en-GB" b="1">
                <a:solidFill>
                  <a:schemeClr val="bg1"/>
                </a:solidFill>
              </a:rPr>
              <a:t> 01332 343515</a:t>
            </a:r>
            <a:endParaRPr lang="en-GB">
              <a:solidFill>
                <a:schemeClr val="bg1"/>
              </a:solidFill>
            </a:endParaRPr>
          </a:p>
        </p:txBody>
      </p:sp>
      <p:pic>
        <p:nvPicPr>
          <p:cNvPr id="1026" name="Picture 15" descr="Momentum Recruitment and Training Group | LinkedIn">
            <a:extLst>
              <a:ext uri="{FF2B5EF4-FFF2-40B4-BE49-F238E27FC236}">
                <a16:creationId xmlns:a16="http://schemas.microsoft.com/office/drawing/2014/main" id="{AF902C0F-D94C-8882-085D-A7E53CC929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6735" y="571586"/>
            <a:ext cx="2286000"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0876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36D82-B0B5-97E1-39D2-DC4FC72E25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DEEB586-D360-7931-9791-91040C0D4419}"/>
              </a:ext>
            </a:extLst>
          </p:cNvPr>
          <p:cNvSpPr txBox="1"/>
          <p:nvPr/>
        </p:nvSpPr>
        <p:spPr>
          <a:xfrm>
            <a:off x="5694720" y="2886578"/>
            <a:ext cx="6494970" cy="1969770"/>
          </a:xfrm>
          <a:prstGeom prst="rect">
            <a:avLst/>
          </a:prstGeom>
          <a:noFill/>
        </p:spPr>
        <p:txBody>
          <a:bodyPr wrap="square" lIns="91440" tIns="45720" rIns="91440" bIns="45720" rtlCol="0" anchor="t">
            <a:spAutoFit/>
          </a:bodyPr>
          <a:lstStyle/>
          <a:p>
            <a:pPr algn="r"/>
            <a:r>
              <a:rPr lang="en-GB" sz="1200" b="1">
                <a:latin typeface="Century Gothic" panose="020B0502020202020204" pitchFamily="34" charset="0"/>
              </a:rPr>
              <a:t>Main Contact Point for other Learning Organisations/Local Authorities: </a:t>
            </a:r>
          </a:p>
          <a:p>
            <a:pPr algn="r"/>
            <a:endParaRPr lang="en-GB" sz="1200">
              <a:latin typeface="Century Gothic" panose="020B0502020202020204" pitchFamily="34" charset="0"/>
            </a:endParaRPr>
          </a:p>
          <a:p>
            <a:pPr algn="r"/>
            <a:r>
              <a:rPr lang="en-GB" sz="1200">
                <a:solidFill>
                  <a:schemeClr val="bg1"/>
                </a:solidFill>
                <a:latin typeface="Century Gothic"/>
              </a:rPr>
              <a:t>Nicola Hubble </a:t>
            </a:r>
          </a:p>
          <a:p>
            <a:pPr algn="r"/>
            <a:r>
              <a:rPr lang="en-GB" sz="1200">
                <a:solidFill>
                  <a:schemeClr val="bg1"/>
                </a:solidFill>
                <a:latin typeface="Century Gothic"/>
              </a:rPr>
              <a:t>01429 717 000 </a:t>
            </a:r>
          </a:p>
          <a:p>
            <a:pPr algn="r"/>
            <a:r>
              <a:rPr lang="en-GB" sz="1200">
                <a:solidFill>
                  <a:schemeClr val="bg1"/>
                </a:solidFill>
                <a:latin typeface="Century Gothic"/>
              </a:rPr>
              <a:t>nicola@orangeboxtraining.com</a:t>
            </a:r>
          </a:p>
          <a:p>
            <a:pPr algn="r"/>
            <a:endParaRPr lang="en-GB" sz="1200">
              <a:solidFill>
                <a:schemeClr val="bg1"/>
              </a:solidFill>
              <a:latin typeface="Century Gothic" panose="020B0502020202020204" pitchFamily="34" charset="0"/>
            </a:endParaRPr>
          </a:p>
          <a:p>
            <a:pPr algn="r"/>
            <a:r>
              <a:rPr lang="en-GB" sz="1200">
                <a:solidFill>
                  <a:schemeClr val="bg1"/>
                </a:solidFill>
                <a:latin typeface="Century Gothic"/>
              </a:rPr>
              <a:t>Ross Leighton </a:t>
            </a:r>
          </a:p>
          <a:p>
            <a:pPr algn="r"/>
            <a:r>
              <a:rPr lang="en-GB" sz="1200">
                <a:solidFill>
                  <a:schemeClr val="bg1"/>
                </a:solidFill>
                <a:latin typeface="Century Gothic"/>
              </a:rPr>
              <a:t>01429 717 000 </a:t>
            </a:r>
          </a:p>
          <a:p>
            <a:pPr algn="r"/>
            <a:r>
              <a:rPr lang="en-GB" sz="1200">
                <a:solidFill>
                  <a:schemeClr val="bg1"/>
                </a:solidFill>
                <a:latin typeface="Century Gothic"/>
              </a:rPr>
              <a:t>ross.leighton@orangeboxtraining.c</a:t>
            </a:r>
            <a:r>
              <a:rPr lang="en-GB" sz="1200">
                <a:latin typeface="Century Gothic"/>
              </a:rPr>
              <a:t>om</a:t>
            </a:r>
          </a:p>
          <a:p>
            <a:pPr algn="r"/>
            <a:endParaRPr lang="en-GB" sz="1400"/>
          </a:p>
        </p:txBody>
      </p:sp>
      <p:sp>
        <p:nvSpPr>
          <p:cNvPr id="7" name="TextBox 6">
            <a:extLst>
              <a:ext uri="{FF2B5EF4-FFF2-40B4-BE49-F238E27FC236}">
                <a16:creationId xmlns:a16="http://schemas.microsoft.com/office/drawing/2014/main" id="{B601133A-675A-92AE-A5F8-768BB1B9E7A5}"/>
              </a:ext>
            </a:extLst>
          </p:cNvPr>
          <p:cNvSpPr txBox="1"/>
          <p:nvPr/>
        </p:nvSpPr>
        <p:spPr>
          <a:xfrm>
            <a:off x="325330" y="355438"/>
            <a:ext cx="6094562" cy="523220"/>
          </a:xfrm>
          <a:prstGeom prst="rect">
            <a:avLst/>
          </a:prstGeom>
          <a:noFill/>
        </p:spPr>
        <p:txBody>
          <a:bodyPr wrap="square" lIns="91440" tIns="45720" rIns="91440" bIns="45720" anchor="t">
            <a:spAutoFit/>
          </a:bodyPr>
          <a:lstStyle/>
          <a:p>
            <a:r>
              <a:rPr lang="en-GB" sz="2800" b="1">
                <a:solidFill>
                  <a:schemeClr val="bg1"/>
                </a:solidFill>
                <a:latin typeface="Aptos Display"/>
              </a:rPr>
              <a:t>Orangebox Training Solutions UK LTD</a:t>
            </a:r>
          </a:p>
        </p:txBody>
      </p:sp>
      <p:sp>
        <p:nvSpPr>
          <p:cNvPr id="8" name="Rectangle 7">
            <a:extLst>
              <a:ext uri="{FF2B5EF4-FFF2-40B4-BE49-F238E27FC236}">
                <a16:creationId xmlns:a16="http://schemas.microsoft.com/office/drawing/2014/main" id="{461E7C72-1177-4811-D6C9-3624D53C531F}"/>
              </a:ext>
            </a:extLst>
          </p:cNvPr>
          <p:cNvSpPr/>
          <p:nvPr/>
        </p:nvSpPr>
        <p:spPr>
          <a:xfrm>
            <a:off x="500332" y="1192047"/>
            <a:ext cx="4770408" cy="369332"/>
          </a:xfrm>
          <a:prstGeom prst="rect">
            <a:avLst/>
          </a:prstGeom>
          <a:solidFill>
            <a:srgbClr val="00AA9E"/>
          </a:solidFill>
          <a:ln>
            <a:solidFill>
              <a:srgbClr val="00AA9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7082FA46-302C-0FA3-6E3E-14C593F176AA}"/>
              </a:ext>
            </a:extLst>
          </p:cNvPr>
          <p:cNvPicPr>
            <a:picLocks noChangeAspect="1"/>
          </p:cNvPicPr>
          <p:nvPr/>
        </p:nvPicPr>
        <p:blipFill>
          <a:blip r:embed="rId2"/>
          <a:stretch>
            <a:fillRect/>
          </a:stretch>
        </p:blipFill>
        <p:spPr>
          <a:xfrm>
            <a:off x="410206" y="1058138"/>
            <a:ext cx="4194412" cy="182896"/>
          </a:xfrm>
          <a:prstGeom prst="rect">
            <a:avLst/>
          </a:prstGeom>
        </p:spPr>
      </p:pic>
      <p:sp>
        <p:nvSpPr>
          <p:cNvPr id="3" name="TextBox 2">
            <a:extLst>
              <a:ext uri="{FF2B5EF4-FFF2-40B4-BE49-F238E27FC236}">
                <a16:creationId xmlns:a16="http://schemas.microsoft.com/office/drawing/2014/main" id="{FDFAEB36-5A1D-AF91-87D7-83D7C5357CB7}"/>
              </a:ext>
            </a:extLst>
          </p:cNvPr>
          <p:cNvSpPr txBox="1"/>
          <p:nvPr/>
        </p:nvSpPr>
        <p:spPr>
          <a:xfrm>
            <a:off x="422875" y="1245029"/>
            <a:ext cx="6098694" cy="5447645"/>
          </a:xfrm>
          <a:prstGeom prst="rect">
            <a:avLst/>
          </a:prstGeom>
          <a:noFill/>
        </p:spPr>
        <p:txBody>
          <a:bodyPr wrap="square" lIns="91440" tIns="45720" rIns="91440" bIns="45720" rtlCol="0" anchor="t">
            <a:spAutoFit/>
          </a:bodyPr>
          <a:lstStyle/>
          <a:p>
            <a:r>
              <a:rPr lang="en-GB" sz="1200" b="1">
                <a:latin typeface="Aptos"/>
              </a:rPr>
              <a:t>What we deliver for EMCCA :</a:t>
            </a:r>
            <a:endParaRPr lang="en-US" sz="1200">
              <a:latin typeface="Aptos"/>
            </a:endParaRPr>
          </a:p>
          <a:p>
            <a:r>
              <a:rPr lang="en-GB" sz="1200">
                <a:solidFill>
                  <a:schemeClr val="bg1"/>
                </a:solidFill>
                <a:latin typeface="Aptos"/>
              </a:rPr>
              <a:t>Adult Skills Funded (ASF) programmes including:</a:t>
            </a:r>
          </a:p>
          <a:p>
            <a:pPr marL="285750" lvl="0">
              <a:buFont typeface="Arial" panose="020B0604020202020204" pitchFamily="34" charset="0"/>
              <a:buChar char="•"/>
            </a:pPr>
            <a:r>
              <a:rPr lang="en-GB" sz="1200">
                <a:solidFill>
                  <a:schemeClr val="bg1"/>
                </a:solidFill>
                <a:latin typeface="Aptos"/>
              </a:rPr>
              <a:t>Certificate in Skills for Working in Transport and Logistics</a:t>
            </a:r>
          </a:p>
          <a:p>
            <a:pPr marL="285750" lvl="0">
              <a:buFont typeface="Arial" panose="020B0604020202020204" pitchFamily="34" charset="0"/>
              <a:buChar char="•"/>
            </a:pPr>
            <a:r>
              <a:rPr lang="en-GB" sz="1200">
                <a:solidFill>
                  <a:schemeClr val="bg1"/>
                </a:solidFill>
                <a:latin typeface="Aptos"/>
              </a:rPr>
              <a:t>Certificate in Skills for Working in Construction</a:t>
            </a:r>
          </a:p>
          <a:p>
            <a:pPr marL="285750" lvl="0">
              <a:buFont typeface="Arial" panose="020B0604020202020204" pitchFamily="34" charset="0"/>
              <a:buChar char="•"/>
            </a:pPr>
            <a:r>
              <a:rPr lang="en-GB" sz="1200">
                <a:solidFill>
                  <a:schemeClr val="bg1"/>
                </a:solidFill>
                <a:latin typeface="Aptos"/>
              </a:rPr>
              <a:t>Award in Health and Safety within a Construction Environment</a:t>
            </a:r>
          </a:p>
          <a:p>
            <a:pPr marL="285750" lvl="0">
              <a:buFont typeface="Arial" panose="020B0604020202020204" pitchFamily="34" charset="0"/>
              <a:buChar char="•"/>
            </a:pPr>
            <a:r>
              <a:rPr lang="en-GB" sz="1200">
                <a:solidFill>
                  <a:schemeClr val="bg1"/>
                </a:solidFill>
                <a:latin typeface="Aptos"/>
              </a:rPr>
              <a:t>Certificate in Lean Organisation </a:t>
            </a:r>
          </a:p>
          <a:p>
            <a:pPr marL="285750" lvl="0">
              <a:buFont typeface="Arial" panose="020B0604020202020204" pitchFamily="34" charset="0"/>
              <a:buChar char="•"/>
            </a:pPr>
            <a:r>
              <a:rPr lang="en-GB" sz="1200">
                <a:solidFill>
                  <a:schemeClr val="bg1"/>
                </a:solidFill>
                <a:latin typeface="Aptos"/>
              </a:rPr>
              <a:t>Certificate in Climate Change and Environmental Awareness</a:t>
            </a:r>
          </a:p>
          <a:p>
            <a:pPr lvl="0"/>
            <a:endParaRPr lang="en-GB" sz="1200">
              <a:latin typeface="Aptos"/>
            </a:endParaRPr>
          </a:p>
          <a:p>
            <a:pPr lvl="0"/>
            <a:r>
              <a:rPr lang="en-GB" sz="1200" b="1">
                <a:latin typeface="Aptos"/>
              </a:rPr>
              <a:t>Target groups </a:t>
            </a:r>
          </a:p>
          <a:p>
            <a:pPr marL="285750">
              <a:buFont typeface="Arial" panose="020B0604020202020204" pitchFamily="34" charset="0"/>
              <a:buChar char="•"/>
            </a:pPr>
            <a:r>
              <a:rPr lang="en-GB" sz="1200">
                <a:solidFill>
                  <a:schemeClr val="bg1"/>
                </a:solidFill>
                <a:latin typeface="Aptos"/>
              </a:rPr>
              <a:t>Adults who are unemployed or economically inactive</a:t>
            </a:r>
          </a:p>
          <a:p>
            <a:pPr marL="285750">
              <a:buFont typeface="Arial" panose="020B0604020202020204" pitchFamily="34" charset="0"/>
              <a:buChar char="•"/>
            </a:pPr>
            <a:r>
              <a:rPr lang="en-GB" sz="1200">
                <a:solidFill>
                  <a:schemeClr val="bg1"/>
                </a:solidFill>
                <a:latin typeface="Aptos"/>
              </a:rPr>
              <a:t>Residents with low or no qualifications (below Level 2)</a:t>
            </a:r>
          </a:p>
          <a:p>
            <a:pPr marL="285750">
              <a:buFont typeface="Arial" panose="020B0604020202020204" pitchFamily="34" charset="0"/>
              <a:buChar char="•"/>
            </a:pPr>
            <a:r>
              <a:rPr lang="en-GB" sz="1200">
                <a:solidFill>
                  <a:schemeClr val="bg1"/>
                </a:solidFill>
                <a:latin typeface="Aptos"/>
              </a:rPr>
              <a:t>People in low-paid or insecure work needing to upskill</a:t>
            </a:r>
          </a:p>
          <a:p>
            <a:pPr marL="285750">
              <a:buFont typeface="Arial" panose="020B0604020202020204" pitchFamily="34" charset="0"/>
              <a:buChar char="•"/>
            </a:pPr>
            <a:r>
              <a:rPr lang="en-GB" sz="1200">
                <a:solidFill>
                  <a:schemeClr val="bg1"/>
                </a:solidFill>
                <a:latin typeface="Aptos"/>
              </a:rPr>
              <a:t>Learners facing barriers such as SEND, health conditions, caring duties or rural isolation</a:t>
            </a:r>
          </a:p>
          <a:p>
            <a:pPr marL="285750">
              <a:buFont typeface="Arial" panose="020B0604020202020204" pitchFamily="34" charset="0"/>
              <a:buChar char="•"/>
            </a:pPr>
            <a:r>
              <a:rPr lang="en-GB" sz="1200">
                <a:solidFill>
                  <a:schemeClr val="bg1"/>
                </a:solidFill>
                <a:latin typeface="Aptos"/>
              </a:rPr>
              <a:t>Ex-offenders, care leavers and minority communities under-represented in training</a:t>
            </a:r>
          </a:p>
          <a:p>
            <a:endParaRPr lang="en-GB" sz="1200">
              <a:solidFill>
                <a:srgbClr val="FF0000"/>
              </a:solidFill>
              <a:latin typeface="Aptos"/>
            </a:endParaRPr>
          </a:p>
          <a:p>
            <a:r>
              <a:rPr lang="en-GB" sz="1200" b="1">
                <a:latin typeface="Aptos"/>
              </a:rPr>
              <a:t>Unique Qualities:</a:t>
            </a:r>
          </a:p>
          <a:p>
            <a:pPr marL="285750">
              <a:buFont typeface="Arial" panose="020B0604020202020204" pitchFamily="34" charset="0"/>
              <a:buChar char="•"/>
            </a:pPr>
            <a:r>
              <a:rPr lang="en-GB" sz="1200">
                <a:solidFill>
                  <a:schemeClr val="bg1"/>
                </a:solidFill>
                <a:latin typeface="Aptos"/>
              </a:rPr>
              <a:t>Hyperlocal delivery in trusted community venues close to where people live</a:t>
            </a:r>
          </a:p>
          <a:p>
            <a:pPr marL="285750">
              <a:buFont typeface="Arial" panose="020B0604020202020204" pitchFamily="34" charset="0"/>
              <a:buChar char="•"/>
            </a:pPr>
            <a:r>
              <a:rPr lang="en-GB" sz="1200">
                <a:solidFill>
                  <a:schemeClr val="bg1"/>
                </a:solidFill>
                <a:latin typeface="Aptos"/>
              </a:rPr>
              <a:t>Training linked directly to local jobs in logistics, construction and key growth sectors</a:t>
            </a:r>
          </a:p>
          <a:p>
            <a:pPr marL="285750" fontAlgn="base">
              <a:buFont typeface="Arial" panose="020B0604020202020204" pitchFamily="34" charset="0"/>
              <a:buChar char="•"/>
            </a:pPr>
            <a:r>
              <a:rPr lang="en-GB" sz="1200">
                <a:solidFill>
                  <a:schemeClr val="bg1"/>
                </a:solidFill>
                <a:latin typeface="Aptos"/>
              </a:rPr>
              <a:t>Employer-connected pathways with real vacancies and progression routes</a:t>
            </a:r>
          </a:p>
          <a:p>
            <a:pPr marL="285750" fontAlgn="base">
              <a:buFont typeface="Arial" panose="020B0604020202020204" pitchFamily="34" charset="0"/>
              <a:buChar char="•"/>
            </a:pPr>
            <a:r>
              <a:rPr lang="en-GB" sz="1200">
                <a:solidFill>
                  <a:schemeClr val="bg1"/>
                </a:solidFill>
                <a:latin typeface="Aptos"/>
              </a:rPr>
              <a:t>Focus on the hidden curriculum – teamwork, resilience and workplace behaviours – embedded within learning</a:t>
            </a:r>
          </a:p>
          <a:p>
            <a:pPr marL="285750" fontAlgn="base">
              <a:buFont typeface="Arial" panose="020B0604020202020204" pitchFamily="34" charset="0"/>
              <a:buChar char="•"/>
            </a:pPr>
            <a:r>
              <a:rPr lang="en-GB" sz="1200">
                <a:solidFill>
                  <a:schemeClr val="bg1"/>
                </a:solidFill>
                <a:latin typeface="Aptos"/>
              </a:rPr>
              <a:t>A strong aftercare process focusing on a personalised approach. All learners have their own dedicated aftercare agent to support them throughout their journey back into employment.</a:t>
            </a:r>
          </a:p>
          <a:p>
            <a:endParaRPr lang="en-GB" sz="1200">
              <a:latin typeface="Aptos"/>
            </a:endParaRPr>
          </a:p>
          <a:p>
            <a:pPr lvl="0"/>
            <a:r>
              <a:rPr lang="en-GB" sz="1200" b="1">
                <a:latin typeface="Aptos"/>
              </a:rPr>
              <a:t>Delivery model </a:t>
            </a:r>
          </a:p>
          <a:p>
            <a:pPr marL="285750" lvl="0">
              <a:buFont typeface="Arial" panose="020B0604020202020204" pitchFamily="34" charset="0"/>
              <a:buChar char="•"/>
            </a:pPr>
            <a:r>
              <a:rPr lang="en-GB" sz="1200">
                <a:solidFill>
                  <a:schemeClr val="bg1"/>
                </a:solidFill>
                <a:latin typeface="Aptos"/>
              </a:rPr>
              <a:t>Classroom delivery in local community premises</a:t>
            </a:r>
          </a:p>
          <a:p>
            <a:pPr marL="285750" lvl="0">
              <a:buFont typeface="Arial" panose="020B0604020202020204" pitchFamily="34" charset="0"/>
              <a:buChar char="•"/>
            </a:pPr>
            <a:r>
              <a:rPr lang="en-GB" sz="1200">
                <a:solidFill>
                  <a:schemeClr val="bg1"/>
                </a:solidFill>
                <a:latin typeface="Aptos"/>
              </a:rPr>
              <a:t>LA areas including Mansfield, Ashfield, Derby, Nottingham, &amp; Chesterfield.</a:t>
            </a:r>
            <a:endParaRPr lang="en-GB" sz="1200" b="1">
              <a:solidFill>
                <a:schemeClr val="bg1"/>
              </a:solidFill>
              <a:latin typeface="Aptos"/>
            </a:endParaRPr>
          </a:p>
        </p:txBody>
      </p:sp>
      <p:pic>
        <p:nvPicPr>
          <p:cNvPr id="2" name="Picture 1" descr="A black and white logo&#10;&#10;AI-generated content may be incorrect.">
            <a:extLst>
              <a:ext uri="{FF2B5EF4-FFF2-40B4-BE49-F238E27FC236}">
                <a16:creationId xmlns:a16="http://schemas.microsoft.com/office/drawing/2014/main" id="{4FAF807D-86D6-4537-8AAE-7E2CC67B15DD}"/>
              </a:ext>
            </a:extLst>
          </p:cNvPr>
          <p:cNvPicPr>
            <a:picLocks noChangeAspect="1"/>
          </p:cNvPicPr>
          <p:nvPr/>
        </p:nvPicPr>
        <p:blipFill>
          <a:blip r:embed="rId3"/>
          <a:stretch>
            <a:fillRect/>
          </a:stretch>
        </p:blipFill>
        <p:spPr>
          <a:xfrm>
            <a:off x="8328128" y="357805"/>
            <a:ext cx="3076575" cy="1095375"/>
          </a:xfrm>
          <a:prstGeom prst="rect">
            <a:avLst/>
          </a:prstGeom>
        </p:spPr>
      </p:pic>
    </p:spTree>
    <p:extLst>
      <p:ext uri="{BB962C8B-B14F-4D97-AF65-F5344CB8AC3E}">
        <p14:creationId xmlns:p14="http://schemas.microsoft.com/office/powerpoint/2010/main" val="3657373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20639" y="638448"/>
            <a:ext cx="11100619" cy="6370975"/>
          </a:xfrm>
          <a:prstGeom prst="rect">
            <a:avLst/>
          </a:prstGeom>
          <a:noFill/>
        </p:spPr>
        <p:txBody>
          <a:bodyPr wrap="square" rtlCol="0">
            <a:spAutoFit/>
          </a:bodyPr>
          <a:lstStyle/>
          <a:p>
            <a:r>
              <a:rPr lang="en-GB" sz="2800" b="1">
                <a:solidFill>
                  <a:schemeClr val="bg1"/>
                </a:solidFill>
              </a:rPr>
              <a:t>Pathway Group</a:t>
            </a:r>
          </a:p>
          <a:p>
            <a:r>
              <a:rPr lang="en-GB" b="1"/>
              <a:t> </a:t>
            </a:r>
            <a:endParaRPr lang="en-GB"/>
          </a:p>
          <a:p>
            <a:r>
              <a:rPr lang="en-GB" b="1"/>
              <a:t>What we deliver for EMCCA :</a:t>
            </a:r>
            <a:endParaRPr lang="en-GB"/>
          </a:p>
          <a:p>
            <a:pPr lvl="0"/>
            <a:r>
              <a:rPr lang="en-GB" sz="1600">
                <a:solidFill>
                  <a:schemeClr val="bg1"/>
                </a:solidFill>
              </a:rPr>
              <a:t>ASF: </a:t>
            </a:r>
          </a:p>
          <a:p>
            <a:pPr marL="285750" lvl="0" indent="-285750">
              <a:buFont typeface="Arial" panose="020B0604020202020204" pitchFamily="34" charset="0"/>
              <a:buChar char="•"/>
            </a:pPr>
            <a:r>
              <a:rPr lang="en-GB" sz="1600">
                <a:solidFill>
                  <a:schemeClr val="bg1"/>
                </a:solidFill>
              </a:rPr>
              <a:t>Functional Skills up to L2, </a:t>
            </a:r>
          </a:p>
          <a:p>
            <a:pPr marL="285750" lvl="0" indent="-285750">
              <a:buFont typeface="Arial" panose="020B0604020202020204" pitchFamily="34" charset="0"/>
              <a:buChar char="•"/>
            </a:pPr>
            <a:r>
              <a:rPr lang="en-GB" sz="1600">
                <a:solidFill>
                  <a:schemeClr val="bg1"/>
                </a:solidFill>
              </a:rPr>
              <a:t>Customer Service L1 &amp; L2, </a:t>
            </a:r>
          </a:p>
          <a:p>
            <a:pPr marL="285750" lvl="0" indent="-285750">
              <a:buFont typeface="Arial" panose="020B0604020202020204" pitchFamily="34" charset="0"/>
              <a:buChar char="•"/>
            </a:pPr>
            <a:r>
              <a:rPr lang="en-GB" sz="1600">
                <a:solidFill>
                  <a:schemeClr val="bg1"/>
                </a:solidFill>
              </a:rPr>
              <a:t>Certificate in Warehousing and Storage L2, </a:t>
            </a:r>
          </a:p>
          <a:p>
            <a:pPr marL="285750" lvl="0" indent="-285750">
              <a:buFont typeface="Arial" panose="020B0604020202020204" pitchFamily="34" charset="0"/>
              <a:buChar char="•"/>
            </a:pPr>
            <a:r>
              <a:rPr lang="en-GB" sz="1600">
                <a:solidFill>
                  <a:schemeClr val="bg1"/>
                </a:solidFill>
              </a:rPr>
              <a:t>Personal Development and Employability L1</a:t>
            </a:r>
          </a:p>
          <a:p>
            <a:pPr marL="285750" lvl="0" indent="-285750">
              <a:buFont typeface="Arial" panose="020B0604020202020204" pitchFamily="34" charset="0"/>
              <a:buChar char="•"/>
            </a:pPr>
            <a:r>
              <a:rPr lang="en-GB" sz="1600">
                <a:solidFill>
                  <a:schemeClr val="bg1"/>
                </a:solidFill>
              </a:rPr>
              <a:t>Certificate in Team Leading L2. </a:t>
            </a:r>
          </a:p>
          <a:p>
            <a:pPr lvl="0"/>
            <a:r>
              <a:rPr lang="en-GB" sz="1600">
                <a:solidFill>
                  <a:schemeClr val="bg1"/>
                </a:solidFill>
              </a:rPr>
              <a:t>Delivery model – Blended, online &amp; classroom delivery</a:t>
            </a:r>
          </a:p>
          <a:p>
            <a:pPr lvl="0"/>
            <a:r>
              <a:rPr lang="en-GB" sz="1600">
                <a:solidFill>
                  <a:schemeClr val="bg1"/>
                </a:solidFill>
              </a:rPr>
              <a:t>Target groups - Economically inactive, local need areas, community groups, employed </a:t>
            </a:r>
            <a:r>
              <a:rPr lang="en-GB" sz="1600">
                <a:solidFill>
                  <a:schemeClr val="tx2">
                    <a:lumMod val="50000"/>
                    <a:lumOff val="50000"/>
                  </a:schemeClr>
                </a:solidFill>
              </a:rPr>
              <a:t>)</a:t>
            </a:r>
          </a:p>
          <a:p>
            <a:r>
              <a:rPr lang="en-GB"/>
              <a:t> </a:t>
            </a:r>
            <a:r>
              <a:rPr lang="en-GB" b="1"/>
              <a:t>Where we operate:</a:t>
            </a:r>
            <a:br>
              <a:rPr lang="en-GB" b="1"/>
            </a:br>
            <a:r>
              <a:rPr lang="en-GB" sz="1600" b="1">
                <a:solidFill>
                  <a:schemeClr val="bg1"/>
                </a:solidFill>
              </a:rPr>
              <a:t>Derbyshire: Amber Valley, Bolsover, Chesterfield, Derby, Erewash, South Derbyshire;</a:t>
            </a:r>
            <a:br>
              <a:rPr lang="en-GB" sz="1600" b="1">
                <a:solidFill>
                  <a:schemeClr val="bg1"/>
                </a:solidFill>
              </a:rPr>
            </a:br>
            <a:r>
              <a:rPr lang="en-GB" sz="1600" b="1">
                <a:solidFill>
                  <a:schemeClr val="bg1"/>
                </a:solidFill>
              </a:rPr>
              <a:t>Nottinghamshire: Ashfield, Broxtowe, Gedling, Mansfield, Nottingham</a:t>
            </a:r>
            <a:br>
              <a:rPr lang="en-GB" sz="1600" b="1">
                <a:solidFill>
                  <a:schemeClr val="bg1"/>
                </a:solidFill>
              </a:rPr>
            </a:br>
            <a:r>
              <a:rPr lang="en-GB" sz="1600" b="1">
                <a:solidFill>
                  <a:schemeClr val="bg1"/>
                </a:solidFill>
              </a:rPr>
              <a:t>Local premises: 20 Park Lane Business Centre, Basford, NG6 0DW/1 The Old Maltings, Forman St, Derby DE1 1JQ</a:t>
            </a:r>
            <a:br>
              <a:rPr lang="en-GB" b="1">
                <a:solidFill>
                  <a:schemeClr val="bg1"/>
                </a:solidFill>
              </a:rPr>
            </a:br>
            <a:br>
              <a:rPr lang="en-GB" b="1">
                <a:solidFill>
                  <a:schemeClr val="bg1"/>
                </a:solidFill>
              </a:rPr>
            </a:br>
            <a:r>
              <a:rPr lang="en-GB" b="1"/>
              <a:t>Unique Qualities:</a:t>
            </a:r>
            <a:br>
              <a:rPr lang="en-GB" b="1"/>
            </a:br>
            <a:r>
              <a:rPr lang="en-GB" sz="1600" b="1">
                <a:solidFill>
                  <a:schemeClr val="bg1"/>
                </a:solidFill>
              </a:rPr>
              <a:t>Learner-Centred approach</a:t>
            </a:r>
            <a:br>
              <a:rPr lang="en-GB" sz="1600" b="1">
                <a:solidFill>
                  <a:schemeClr val="bg1"/>
                </a:solidFill>
              </a:rPr>
            </a:br>
            <a:r>
              <a:rPr lang="en-GB" sz="1600" b="1">
                <a:solidFill>
                  <a:schemeClr val="bg1"/>
                </a:solidFill>
              </a:rPr>
              <a:t>Strong Employer &amp; Industry links</a:t>
            </a:r>
            <a:br>
              <a:rPr lang="en-GB" sz="1600" b="1">
                <a:solidFill>
                  <a:schemeClr val="bg1"/>
                </a:solidFill>
              </a:rPr>
            </a:br>
            <a:r>
              <a:rPr lang="en-GB" sz="1600" b="1">
                <a:solidFill>
                  <a:schemeClr val="bg1"/>
                </a:solidFill>
              </a:rPr>
              <a:t>Inclusive &amp; Supportive environment</a:t>
            </a:r>
            <a:br>
              <a:rPr lang="en-GB" sz="1600" b="1">
                <a:solidFill>
                  <a:schemeClr val="bg1"/>
                </a:solidFill>
              </a:rPr>
            </a:br>
            <a:r>
              <a:rPr lang="en-GB" sz="1600" b="1">
                <a:solidFill>
                  <a:schemeClr val="bg1"/>
                </a:solidFill>
              </a:rPr>
              <a:t>Experienced and passionate staff</a:t>
            </a:r>
            <a:br>
              <a:rPr lang="en-GB" sz="1600"/>
            </a:br>
            <a:r>
              <a:rPr lang="en-GB">
                <a:solidFill>
                  <a:schemeClr val="bg1"/>
                </a:solidFill>
              </a:rPr>
              <a:t> </a:t>
            </a:r>
            <a:br>
              <a:rPr lang="en-GB">
                <a:solidFill>
                  <a:schemeClr val="bg1"/>
                </a:solidFill>
              </a:rPr>
            </a:br>
            <a:endParaRPr lang="en-GB"/>
          </a:p>
        </p:txBody>
      </p:sp>
      <p:sp>
        <p:nvSpPr>
          <p:cNvPr id="2" name="TextBox 1">
            <a:extLst>
              <a:ext uri="{FF2B5EF4-FFF2-40B4-BE49-F238E27FC236}">
                <a16:creationId xmlns:a16="http://schemas.microsoft.com/office/drawing/2014/main" id="{AF09BBED-2D64-BE64-48BD-93A2DA2A4636}"/>
              </a:ext>
            </a:extLst>
          </p:cNvPr>
          <p:cNvSpPr txBox="1"/>
          <p:nvPr/>
        </p:nvSpPr>
        <p:spPr>
          <a:xfrm>
            <a:off x="5637362" y="3122762"/>
            <a:ext cx="914400" cy="914400"/>
          </a:xfrm>
          <a:prstGeom prst="rect">
            <a:avLst/>
          </a:prstGeom>
          <a:noFill/>
        </p:spPr>
        <p:txBody>
          <a:bodyPr wrap="square" rtlCol="0">
            <a:spAutoFit/>
          </a:bodyPr>
          <a:lstStyle/>
          <a:p>
            <a:endParaRPr lang="en-GB"/>
          </a:p>
        </p:txBody>
      </p:sp>
      <p:sp>
        <p:nvSpPr>
          <p:cNvPr id="4" name="TextBox 3">
            <a:extLst>
              <a:ext uri="{FF2B5EF4-FFF2-40B4-BE49-F238E27FC236}">
                <a16:creationId xmlns:a16="http://schemas.microsoft.com/office/drawing/2014/main" id="{CACC9A2D-8F82-EEEF-6C3C-7F648A2C4ABA}"/>
              </a:ext>
            </a:extLst>
          </p:cNvPr>
          <p:cNvSpPr txBox="1"/>
          <p:nvPr/>
        </p:nvSpPr>
        <p:spPr>
          <a:xfrm>
            <a:off x="7192391" y="1733910"/>
            <a:ext cx="4528867" cy="830997"/>
          </a:xfrm>
          <a:prstGeom prst="rect">
            <a:avLst/>
          </a:prstGeom>
          <a:noFill/>
        </p:spPr>
        <p:txBody>
          <a:bodyPr wrap="square" rtlCol="0">
            <a:spAutoFit/>
          </a:bodyPr>
          <a:lstStyle/>
          <a:p>
            <a:r>
              <a:rPr lang="en-GB" sz="1600" b="1"/>
              <a:t>Main Contact Point for other Learning Organisations/Local Authorities: </a:t>
            </a:r>
            <a:r>
              <a:rPr lang="en-GB" sz="1600" b="1">
                <a:solidFill>
                  <a:schemeClr val="bg1"/>
                </a:solidFill>
              </a:rPr>
              <a:t>hugo.Vieira@pathwaygroup.co.uk</a:t>
            </a:r>
            <a:endParaRPr lang="en-GB" sz="1600"/>
          </a:p>
        </p:txBody>
      </p:sp>
      <p:sp>
        <p:nvSpPr>
          <p:cNvPr id="10" name="TextBox 9">
            <a:extLst>
              <a:ext uri="{FF2B5EF4-FFF2-40B4-BE49-F238E27FC236}">
                <a16:creationId xmlns:a16="http://schemas.microsoft.com/office/drawing/2014/main" id="{FFD9F2AD-A021-1474-4297-3AFC0091FA1C}"/>
              </a:ext>
            </a:extLst>
          </p:cNvPr>
          <p:cNvSpPr txBox="1"/>
          <p:nvPr/>
        </p:nvSpPr>
        <p:spPr>
          <a:xfrm>
            <a:off x="620639" y="638447"/>
            <a:ext cx="11100619" cy="6370975"/>
          </a:xfrm>
          <a:prstGeom prst="rect">
            <a:avLst/>
          </a:prstGeom>
          <a:noFill/>
        </p:spPr>
        <p:txBody>
          <a:bodyPr wrap="square" lIns="91440" tIns="45720" rIns="91440" bIns="45720" rtlCol="0" anchor="t">
            <a:spAutoFit/>
          </a:bodyPr>
          <a:lstStyle/>
          <a:p>
            <a:r>
              <a:rPr lang="en-GB" sz="2800" b="1">
                <a:solidFill>
                  <a:schemeClr val="bg1"/>
                </a:solidFill>
              </a:rPr>
              <a:t>Pathway Group</a:t>
            </a:r>
          </a:p>
          <a:p>
            <a:endParaRPr lang="en-GB"/>
          </a:p>
          <a:p>
            <a:r>
              <a:rPr lang="en-GB" b="1"/>
              <a:t>What we deliver for EMCCA :</a:t>
            </a:r>
            <a:endParaRPr lang="en-GB"/>
          </a:p>
          <a:p>
            <a:pPr lvl="0"/>
            <a:r>
              <a:rPr lang="en-GB" sz="1600">
                <a:solidFill>
                  <a:schemeClr val="bg1"/>
                </a:solidFill>
              </a:rPr>
              <a:t>ASF: </a:t>
            </a:r>
          </a:p>
          <a:p>
            <a:pPr marL="285750" lvl="0" indent="-285750">
              <a:buFont typeface="Arial" panose="020B0604020202020204" pitchFamily="34" charset="0"/>
              <a:buChar char="•"/>
            </a:pPr>
            <a:r>
              <a:rPr lang="en-GB" sz="1600">
                <a:solidFill>
                  <a:schemeClr val="bg1"/>
                </a:solidFill>
              </a:rPr>
              <a:t>Functional Skills up to L2, </a:t>
            </a:r>
          </a:p>
          <a:p>
            <a:pPr marL="285750" lvl="0" indent="-285750">
              <a:buFont typeface="Arial" panose="020B0604020202020204" pitchFamily="34" charset="0"/>
              <a:buChar char="•"/>
            </a:pPr>
            <a:r>
              <a:rPr lang="en-GB" sz="1600">
                <a:solidFill>
                  <a:schemeClr val="bg1"/>
                </a:solidFill>
              </a:rPr>
              <a:t>Customer Service L1 &amp; L2, </a:t>
            </a:r>
          </a:p>
          <a:p>
            <a:pPr marL="285750" lvl="0" indent="-285750">
              <a:buFont typeface="Arial" panose="020B0604020202020204" pitchFamily="34" charset="0"/>
              <a:buChar char="•"/>
            </a:pPr>
            <a:r>
              <a:rPr lang="en-GB" sz="1600">
                <a:solidFill>
                  <a:schemeClr val="bg1"/>
                </a:solidFill>
              </a:rPr>
              <a:t>Certificate in Warehousing and Storage L2, </a:t>
            </a:r>
          </a:p>
          <a:p>
            <a:pPr marL="285750" lvl="0" indent="-285750">
              <a:buFont typeface="Arial" panose="020B0604020202020204" pitchFamily="34" charset="0"/>
              <a:buChar char="•"/>
            </a:pPr>
            <a:r>
              <a:rPr lang="en-GB" sz="1600">
                <a:solidFill>
                  <a:schemeClr val="bg1"/>
                </a:solidFill>
              </a:rPr>
              <a:t>Personal Development and Employability L1</a:t>
            </a:r>
          </a:p>
          <a:p>
            <a:pPr marL="285750" lvl="0" indent="-285750">
              <a:buFont typeface="Arial" panose="020B0604020202020204" pitchFamily="34" charset="0"/>
              <a:buChar char="•"/>
            </a:pPr>
            <a:r>
              <a:rPr lang="en-GB" sz="1600">
                <a:solidFill>
                  <a:schemeClr val="bg1"/>
                </a:solidFill>
              </a:rPr>
              <a:t>Certificate in Team Leading L2. </a:t>
            </a:r>
          </a:p>
          <a:p>
            <a:pPr lvl="0"/>
            <a:r>
              <a:rPr lang="en-GB" sz="1600">
                <a:solidFill>
                  <a:schemeClr val="bg1"/>
                </a:solidFill>
              </a:rPr>
              <a:t>Delivery model – Blended, online &amp; classroom delivery</a:t>
            </a:r>
          </a:p>
          <a:p>
            <a:pPr lvl="0"/>
            <a:r>
              <a:rPr lang="en-GB" sz="1600">
                <a:solidFill>
                  <a:schemeClr val="bg1"/>
                </a:solidFill>
              </a:rPr>
              <a:t>Target groups - Economically inactive, local need areas, community groups, employed </a:t>
            </a:r>
            <a:r>
              <a:rPr lang="en-GB" sz="1600">
                <a:solidFill>
                  <a:schemeClr val="tx2">
                    <a:lumMod val="50000"/>
                    <a:lumOff val="50000"/>
                  </a:schemeClr>
                </a:solidFill>
              </a:rPr>
              <a:t>)</a:t>
            </a:r>
          </a:p>
          <a:p>
            <a:br>
              <a:rPr lang="en-GB" b="1"/>
            </a:br>
            <a:r>
              <a:rPr lang="en-GB" sz="1600" b="1">
                <a:solidFill>
                  <a:schemeClr val="bg1"/>
                </a:solidFill>
              </a:rPr>
              <a:t>Derbyshire: Amber Valley, Bolsover, Chesterfield, Derby, Erewash, South Derbyshire;</a:t>
            </a:r>
            <a:br>
              <a:rPr lang="en-GB" sz="1600" b="1">
                <a:solidFill>
                  <a:schemeClr val="bg1"/>
                </a:solidFill>
              </a:rPr>
            </a:br>
            <a:r>
              <a:rPr lang="en-GB" sz="1600" b="1">
                <a:solidFill>
                  <a:schemeClr val="bg1"/>
                </a:solidFill>
              </a:rPr>
              <a:t>Nottinghamshire: Ashfield, Broxtowe, Gedling, Mansfield, Nottingham</a:t>
            </a:r>
            <a:br>
              <a:rPr lang="en-GB" sz="1600" b="1">
                <a:solidFill>
                  <a:schemeClr val="bg1"/>
                </a:solidFill>
              </a:rPr>
            </a:br>
            <a:r>
              <a:rPr lang="en-GB" sz="1600" b="1">
                <a:solidFill>
                  <a:schemeClr val="bg1"/>
                </a:solidFill>
              </a:rPr>
              <a:t>Local premises: 20 Park Lane Business Centre, Basford, NG6 0DW/1 The Old Maltings, Forman St, Derby DE1 1JQ</a:t>
            </a:r>
            <a:br>
              <a:rPr lang="en-GB" b="1">
                <a:solidFill>
                  <a:schemeClr val="bg1"/>
                </a:solidFill>
              </a:rPr>
            </a:br>
            <a:br>
              <a:rPr lang="en-GB" b="1">
                <a:solidFill>
                  <a:schemeClr val="bg1"/>
                </a:solidFill>
              </a:rPr>
            </a:br>
            <a:r>
              <a:rPr lang="en-GB" b="1"/>
              <a:t>Unique Qualities:</a:t>
            </a:r>
            <a:br>
              <a:rPr lang="en-GB" b="1"/>
            </a:br>
            <a:r>
              <a:rPr lang="en-GB" sz="1600" b="1">
                <a:solidFill>
                  <a:schemeClr val="bg1"/>
                </a:solidFill>
              </a:rPr>
              <a:t>Learner-Centred approach</a:t>
            </a:r>
            <a:br>
              <a:rPr lang="en-GB" sz="1600" b="1">
                <a:solidFill>
                  <a:schemeClr val="bg1"/>
                </a:solidFill>
              </a:rPr>
            </a:br>
            <a:r>
              <a:rPr lang="en-GB" sz="1600" b="1">
                <a:solidFill>
                  <a:schemeClr val="bg1"/>
                </a:solidFill>
              </a:rPr>
              <a:t>Strong Employer &amp; Industry links</a:t>
            </a:r>
            <a:br>
              <a:rPr lang="en-GB" sz="1600" b="1">
                <a:solidFill>
                  <a:schemeClr val="bg1"/>
                </a:solidFill>
              </a:rPr>
            </a:br>
            <a:r>
              <a:rPr lang="en-GB" sz="1600" b="1">
                <a:solidFill>
                  <a:schemeClr val="bg1"/>
                </a:solidFill>
              </a:rPr>
              <a:t>Inclusive &amp; Supportive environment</a:t>
            </a:r>
            <a:br>
              <a:rPr lang="en-GB" sz="1600" b="1">
                <a:solidFill>
                  <a:schemeClr val="bg1"/>
                </a:solidFill>
              </a:rPr>
            </a:br>
            <a:r>
              <a:rPr lang="en-GB" sz="1600" b="1">
                <a:solidFill>
                  <a:schemeClr val="bg1"/>
                </a:solidFill>
              </a:rPr>
              <a:t>Experienced and passionate staff</a:t>
            </a:r>
            <a:br>
              <a:rPr lang="en-GB" sz="1600"/>
            </a:br>
            <a:r>
              <a:rPr lang="en-GB">
                <a:solidFill>
                  <a:schemeClr val="bg1"/>
                </a:solidFill>
              </a:rPr>
              <a:t> </a:t>
            </a:r>
            <a:br>
              <a:rPr lang="en-GB">
                <a:solidFill>
                  <a:schemeClr val="bg1"/>
                </a:solidFill>
              </a:rPr>
            </a:br>
            <a:endParaRPr lang="en-GB"/>
          </a:p>
        </p:txBody>
      </p:sp>
      <p:pic>
        <p:nvPicPr>
          <p:cNvPr id="11" name="Picture 2" descr="Pathway Group">
            <a:extLst>
              <a:ext uri="{FF2B5EF4-FFF2-40B4-BE49-F238E27FC236}">
                <a16:creationId xmlns:a16="http://schemas.microsoft.com/office/drawing/2014/main" id="{F2B141F6-0533-F16D-B80F-17D83CFC25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26771" y="664326"/>
            <a:ext cx="1983100" cy="761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4697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08702" y="637457"/>
            <a:ext cx="11264058" cy="5170646"/>
          </a:xfrm>
          <a:prstGeom prst="rect">
            <a:avLst/>
          </a:prstGeom>
          <a:noFill/>
        </p:spPr>
        <p:txBody>
          <a:bodyPr wrap="square" lIns="91440" tIns="45720" rIns="91440" bIns="45720" rtlCol="0" anchor="t">
            <a:spAutoFit/>
          </a:bodyPr>
          <a:lstStyle/>
          <a:p>
            <a:r>
              <a:rPr lang="en-GB" sz="2800" b="1">
                <a:solidFill>
                  <a:schemeClr val="bg1"/>
                </a:solidFill>
              </a:rPr>
              <a:t>The Construction Skills People</a:t>
            </a:r>
          </a:p>
          <a:p>
            <a:endParaRPr lang="en-GB" sz="2800" b="1">
              <a:solidFill>
                <a:schemeClr val="bg1"/>
              </a:solidFill>
            </a:endParaRPr>
          </a:p>
          <a:p>
            <a:endParaRPr lang="en-GB"/>
          </a:p>
          <a:p>
            <a:r>
              <a:rPr lang="en-GB" sz="1600" b="1"/>
              <a:t>What we deliver for EMCCA :</a:t>
            </a:r>
            <a:endParaRPr lang="en-GB" sz="1600"/>
          </a:p>
          <a:p>
            <a:pPr lvl="0"/>
            <a:r>
              <a:rPr lang="en-GB" sz="1600">
                <a:solidFill>
                  <a:schemeClr val="bg1"/>
                </a:solidFill>
              </a:rPr>
              <a:t>Adult Skills Fund, Free Courses for Jobs and Skills Bootcamp funded programmes</a:t>
            </a:r>
          </a:p>
          <a:p>
            <a:pPr lvl="0"/>
            <a:r>
              <a:rPr lang="en-GB" sz="1600">
                <a:solidFill>
                  <a:schemeClr val="bg1"/>
                </a:solidFill>
              </a:rPr>
              <a:t>Construction at Level1, 2 and 3 including CSCS accreditation also some Warehousing </a:t>
            </a:r>
          </a:p>
          <a:p>
            <a:pPr lvl="0"/>
            <a:r>
              <a:rPr lang="en-GB" sz="1600">
                <a:solidFill>
                  <a:schemeClr val="bg1"/>
                </a:solidFill>
              </a:rPr>
              <a:t>Delivery undertaken face to face</a:t>
            </a:r>
          </a:p>
          <a:p>
            <a:pPr lvl="0"/>
            <a:r>
              <a:rPr lang="en-GB" sz="1600">
                <a:solidFill>
                  <a:schemeClr val="bg1"/>
                </a:solidFill>
              </a:rPr>
              <a:t>Work with Over 19’s, unemployed / economically inactive, ex-offenders, LLDD </a:t>
            </a:r>
            <a:endParaRPr lang="en-GB" sz="1600">
              <a:solidFill>
                <a:schemeClr val="tx2">
                  <a:lumMod val="50000"/>
                  <a:lumOff val="50000"/>
                </a:schemeClr>
              </a:solidFill>
            </a:endParaRPr>
          </a:p>
          <a:p>
            <a:endParaRPr lang="en-GB" sz="1600"/>
          </a:p>
          <a:p>
            <a:r>
              <a:rPr lang="en-GB" sz="1600" b="1"/>
              <a:t>Where we operate:</a:t>
            </a:r>
            <a:endParaRPr lang="en-GB" sz="1600"/>
          </a:p>
          <a:p>
            <a:pPr lvl="0"/>
            <a:r>
              <a:rPr lang="en-GB" sz="1600">
                <a:solidFill>
                  <a:schemeClr val="bg1"/>
                </a:solidFill>
              </a:rPr>
              <a:t>All areas of the EMCCA are covered through community outreach delivery</a:t>
            </a:r>
          </a:p>
          <a:p>
            <a:pPr lvl="0"/>
            <a:r>
              <a:rPr lang="en-GB" sz="1600">
                <a:solidFill>
                  <a:schemeClr val="bg1"/>
                </a:solidFill>
              </a:rPr>
              <a:t>Skills Academies located in Chesterfield, Derby, Nottingham and Worksop</a:t>
            </a:r>
          </a:p>
          <a:p>
            <a:endParaRPr lang="en-GB" sz="1600">
              <a:solidFill>
                <a:srgbClr val="FF0000"/>
              </a:solidFill>
            </a:endParaRPr>
          </a:p>
          <a:p>
            <a:r>
              <a:rPr lang="en-GB" sz="1600" b="1"/>
              <a:t>Unique Qualities:</a:t>
            </a:r>
            <a:endParaRPr lang="en-GB" sz="1600"/>
          </a:p>
          <a:p>
            <a:pPr lvl="0"/>
            <a:r>
              <a:rPr lang="en-GB" sz="1600">
                <a:solidFill>
                  <a:schemeClr val="bg1"/>
                </a:solidFill>
              </a:rPr>
              <a:t>Ofsted “Good” provider (June 2024), Matrix and Cyber Essentials accredited, connections with employers, specialist provision to employed learners to upskill, work with employers to create bespoke recruitment and training solutions</a:t>
            </a:r>
          </a:p>
          <a:p>
            <a:pPr lvl="0"/>
            <a:endParaRPr lang="en-GB" sz="1600"/>
          </a:p>
          <a:p>
            <a:r>
              <a:rPr lang="en-GB" sz="1600" b="1"/>
              <a:t>Main Contact Point for other Learning Organisations/Local Authorities: </a:t>
            </a:r>
            <a:endParaRPr lang="en-GB" sz="1600" b="1">
              <a:solidFill>
                <a:srgbClr val="000000"/>
              </a:solidFill>
            </a:endParaRPr>
          </a:p>
          <a:p>
            <a:r>
              <a:rPr lang="en-GB" sz="1600">
                <a:solidFill>
                  <a:schemeClr val="bg1"/>
                </a:solidFill>
              </a:rPr>
              <a:t>Andy Wood – andy.wood@skillspeoplegroup.com</a:t>
            </a:r>
            <a:endParaRPr lang="en-GB">
              <a:solidFill>
                <a:schemeClr val="bg1"/>
              </a:solidFill>
            </a:endParaRPr>
          </a:p>
        </p:txBody>
      </p:sp>
      <p:pic>
        <p:nvPicPr>
          <p:cNvPr id="2" name="Picture 1">
            <a:extLst>
              <a:ext uri="{FF2B5EF4-FFF2-40B4-BE49-F238E27FC236}">
                <a16:creationId xmlns:a16="http://schemas.microsoft.com/office/drawing/2014/main" id="{A9B2F3EC-2A66-E68C-20A8-1C89224A8CC6}"/>
              </a:ext>
            </a:extLst>
          </p:cNvPr>
          <p:cNvPicPr>
            <a:picLocks noChangeAspect="1"/>
          </p:cNvPicPr>
          <p:nvPr/>
        </p:nvPicPr>
        <p:blipFill>
          <a:blip r:embed="rId2"/>
          <a:stretch>
            <a:fillRect/>
          </a:stretch>
        </p:blipFill>
        <p:spPr>
          <a:xfrm>
            <a:off x="8634396" y="563361"/>
            <a:ext cx="2948902" cy="732757"/>
          </a:xfrm>
          <a:prstGeom prst="rect">
            <a:avLst/>
          </a:prstGeom>
        </p:spPr>
      </p:pic>
    </p:spTree>
    <p:extLst>
      <p:ext uri="{BB962C8B-B14F-4D97-AF65-F5344CB8AC3E}">
        <p14:creationId xmlns:p14="http://schemas.microsoft.com/office/powerpoint/2010/main" val="37162686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p:nvPr/>
        </p:nvSpPr>
        <p:spPr>
          <a:xfrm>
            <a:off x="546100" y="977900"/>
            <a:ext cx="4641850" cy="647700"/>
          </a:xfrm>
          <a:prstGeom prst="rect">
            <a:avLst/>
          </a:prstGeom>
          <a:solidFill>
            <a:srgbClr val="00AA9E"/>
          </a:solidFill>
          <a:ln w="19050" cap="flat" cmpd="sng">
            <a:solidFill>
              <a:srgbClr val="00AA9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0" name="Google Shape;90;p1"/>
          <p:cNvSpPr txBox="1"/>
          <p:nvPr/>
        </p:nvSpPr>
        <p:spPr>
          <a:xfrm>
            <a:off x="546100" y="299750"/>
            <a:ext cx="11100600" cy="6618600"/>
          </a:xfrm>
          <a:prstGeom prst="rect">
            <a:avLst/>
          </a:prstGeom>
          <a:noFill/>
          <a:ln>
            <a:noFill/>
          </a:ln>
        </p:spPr>
        <p:txBody>
          <a:bodyPr spcFirstLastPara="1" wrap="square" lIns="91425" tIns="45700" rIns="91425" bIns="45700" anchor="t" anchorCtr="0">
            <a:spAutoFit/>
          </a:bodyPr>
          <a:lstStyle/>
          <a:p>
            <a:r>
              <a:rPr lang="en-GB" sz="2800" b="1">
                <a:solidFill>
                  <a:schemeClr val="lt1"/>
                </a:solidFill>
                <a:latin typeface="Aptos"/>
                <a:cs typeface="Arial"/>
                <a:sym typeface="Arial"/>
              </a:rPr>
              <a:t>Think Employment</a:t>
            </a:r>
            <a:endParaRPr lang="en-US" sz="2800">
              <a:solidFill>
                <a:schemeClr val="lt1"/>
              </a:solidFill>
              <a:latin typeface="Aptos"/>
            </a:endParaRPr>
          </a:p>
          <a:p>
            <a:pPr marL="0" marR="0" lvl="0" indent="0" algn="l" rtl="0">
              <a:spcBef>
                <a:spcPts val="0"/>
              </a:spcBef>
              <a:spcAft>
                <a:spcPts val="0"/>
              </a:spcAft>
              <a:buNone/>
            </a:pPr>
            <a:endParaRPr sz="1800">
              <a:solidFill>
                <a:schemeClr val="dk1"/>
              </a:solidFill>
              <a:latin typeface="Arial"/>
              <a:ea typeface="Arial"/>
              <a:cs typeface="Arial"/>
              <a:sym typeface="Arial"/>
            </a:endParaRPr>
          </a:p>
          <a:p>
            <a:pPr marL="0" marR="0" lvl="0" indent="0" algn="l" rtl="0">
              <a:spcBef>
                <a:spcPts val="0"/>
              </a:spcBef>
              <a:spcAft>
                <a:spcPts val="0"/>
              </a:spcAft>
              <a:buNone/>
            </a:pPr>
            <a:r>
              <a:rPr lang="en-GB" sz="1800" b="1">
                <a:solidFill>
                  <a:schemeClr val="dk1"/>
                </a:solidFill>
                <a:latin typeface="Arial"/>
                <a:ea typeface="Arial"/>
                <a:cs typeface="Arial"/>
                <a:sym typeface="Arial"/>
              </a:rPr>
              <a:t>What we deliver for EMCCA :</a:t>
            </a:r>
            <a:endParaRPr sz="1800">
              <a:solidFill>
                <a:schemeClr val="dk1"/>
              </a:solidFill>
              <a:latin typeface="Arial"/>
              <a:ea typeface="Arial"/>
              <a:cs typeface="Arial"/>
              <a:sym typeface="Arial"/>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Qualifications: </a:t>
            </a:r>
            <a:r>
              <a:rPr lang="en-GB" sz="1800">
                <a:solidFill>
                  <a:schemeClr val="lt1"/>
                </a:solidFill>
              </a:rPr>
              <a:t>ASF Level 3 in Autism, Data Analyst, and Cyber Security.</a:t>
            </a:r>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Delivery: </a:t>
            </a:r>
            <a:r>
              <a:rPr lang="en-GB" sz="1800">
                <a:solidFill>
                  <a:schemeClr val="lt1"/>
                </a:solidFill>
              </a:rPr>
              <a:t>Face-to-face (Autism) and online (Data Analyst, Cyber Security).</a:t>
            </a:r>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Target groups: </a:t>
            </a:r>
            <a:r>
              <a:rPr lang="en-GB" sz="1800">
                <a:solidFill>
                  <a:schemeClr val="lt1"/>
                </a:solidFill>
              </a:rPr>
              <a:t>Unemployed (on benefits), economically inactive, or employed earning under £33,796.80. Learners must be 24+, seeking sector employment, and have UK work/study rights.</a:t>
            </a:r>
            <a:endParaRPr/>
          </a:p>
          <a:p>
            <a:pPr marL="0" marR="0" lvl="0" indent="0" algn="l" rtl="0">
              <a:spcBef>
                <a:spcPts val="0"/>
              </a:spcBef>
              <a:spcAft>
                <a:spcPts val="0"/>
              </a:spcAft>
              <a:buNone/>
            </a:pPr>
            <a:endParaRPr/>
          </a:p>
          <a:p>
            <a:pPr marL="0" marR="0" lvl="0" indent="0" algn="l" rtl="0">
              <a:spcBef>
                <a:spcPts val="0"/>
              </a:spcBef>
              <a:spcAft>
                <a:spcPts val="0"/>
              </a:spcAft>
              <a:buNone/>
            </a:pPr>
            <a:r>
              <a:rPr lang="en-GB" sz="1800" b="1">
                <a:solidFill>
                  <a:schemeClr val="dk1"/>
                </a:solidFill>
                <a:latin typeface="Arial"/>
                <a:ea typeface="Arial"/>
                <a:cs typeface="Arial"/>
                <a:sym typeface="Arial"/>
              </a:rPr>
              <a:t>Where we operate:</a:t>
            </a:r>
            <a:endParaRPr sz="1800">
              <a:solidFill>
                <a:schemeClr val="dk1"/>
              </a:solidFill>
              <a:latin typeface="Arial"/>
              <a:ea typeface="Arial"/>
              <a:cs typeface="Arial"/>
              <a:sym typeface="Arial"/>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Areas covered: </a:t>
            </a:r>
            <a:r>
              <a:rPr lang="en-GB" sz="1800">
                <a:solidFill>
                  <a:schemeClr val="lt1"/>
                </a:solidFill>
              </a:rPr>
              <a:t>Nottinghamshire and Derbyshire.</a:t>
            </a:r>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Locations:</a:t>
            </a:r>
            <a:r>
              <a:rPr lang="en-GB" sz="1800">
                <a:solidFill>
                  <a:schemeClr val="lt1"/>
                </a:solidFill>
              </a:rPr>
              <a:t> Autism course delivered face-to-face at our Nottingham training hub. All courses include 24/7 online learning access.</a:t>
            </a:r>
            <a:endParaRPr/>
          </a:p>
          <a:p>
            <a:pPr marL="0" marR="0" lvl="0" indent="0" algn="l" rtl="0">
              <a:spcBef>
                <a:spcPts val="0"/>
              </a:spcBef>
              <a:spcAft>
                <a:spcPts val="0"/>
              </a:spcAft>
              <a:buNone/>
            </a:pPr>
            <a:endParaRPr sz="1800">
              <a:solidFill>
                <a:srgbClr val="FF0000"/>
              </a:solidFill>
            </a:endParaRPr>
          </a:p>
          <a:p>
            <a:pPr marL="0" marR="0" lvl="0" indent="0" algn="l" rtl="0">
              <a:spcBef>
                <a:spcPts val="0"/>
              </a:spcBef>
              <a:spcAft>
                <a:spcPts val="0"/>
              </a:spcAft>
              <a:buNone/>
            </a:pPr>
            <a:r>
              <a:rPr lang="en-GB" sz="1800" b="1">
                <a:solidFill>
                  <a:schemeClr val="dk1"/>
                </a:solidFill>
                <a:latin typeface="Arial"/>
                <a:ea typeface="Arial"/>
                <a:cs typeface="Arial"/>
                <a:sym typeface="Arial"/>
              </a:rPr>
              <a:t>Unique Qualities:</a:t>
            </a:r>
            <a:endParaRPr sz="1800">
              <a:solidFill>
                <a:schemeClr val="dk1"/>
              </a:solidFill>
              <a:latin typeface="Arial"/>
              <a:ea typeface="Arial"/>
              <a:cs typeface="Arial"/>
              <a:sym typeface="Arial"/>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One-to-one Success Coach for study support.</a:t>
            </a:r>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24/7 online learning platform.</a:t>
            </a:r>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CV, interview, and career guidance from expert coaches.</a:t>
            </a:r>
            <a:endParaRPr/>
          </a:p>
          <a:p>
            <a:pPr marL="0" marR="0" lvl="0" indent="0" algn="l" rtl="0">
              <a:spcBef>
                <a:spcPts val="0"/>
              </a:spcBef>
              <a:spcAft>
                <a:spcPts val="0"/>
              </a:spcAft>
              <a:buNone/>
            </a:pPr>
            <a:endParaRPr/>
          </a:p>
          <a:p>
            <a:pPr marL="0" marR="0" lvl="0" indent="0" algn="l" rtl="0">
              <a:spcBef>
                <a:spcPts val="0"/>
              </a:spcBef>
              <a:spcAft>
                <a:spcPts val="0"/>
              </a:spcAft>
              <a:buNone/>
            </a:pPr>
            <a:r>
              <a:rPr lang="en-GB" sz="1800" b="1">
                <a:solidFill>
                  <a:schemeClr val="dk1"/>
                </a:solidFill>
                <a:latin typeface="Arial"/>
                <a:ea typeface="Arial"/>
                <a:cs typeface="Arial"/>
                <a:sym typeface="Arial"/>
              </a:rPr>
              <a:t>Main Contact Point for other Learning Organisations/Local Authorities:</a:t>
            </a:r>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John Sutton (Contracts Manager)</a:t>
            </a:r>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john.Sutton@thinkemployment.com</a:t>
            </a:r>
            <a:endParaRPr/>
          </a:p>
          <a:p>
            <a:pPr marL="0" marR="0" lvl="0" indent="0" algn="l" rtl="0">
              <a:spcBef>
                <a:spcPts val="0"/>
              </a:spcBef>
              <a:spcAft>
                <a:spcPts val="0"/>
              </a:spcAft>
              <a:buNone/>
            </a:pPr>
            <a:r>
              <a:rPr lang="en-GB" sz="1800" b="1">
                <a:solidFill>
                  <a:schemeClr val="lt1"/>
                </a:solidFill>
                <a:latin typeface="Arial"/>
                <a:ea typeface="Arial"/>
                <a:cs typeface="Arial"/>
                <a:sym typeface="Arial"/>
              </a:rPr>
              <a:t>07380709614 / 01472 493092</a:t>
            </a:r>
            <a:endParaRPr/>
          </a:p>
          <a:p>
            <a:pPr marL="0" marR="0" lvl="0" indent="0" algn="l" rtl="0">
              <a:spcBef>
                <a:spcPts val="0"/>
              </a:spcBef>
              <a:spcAft>
                <a:spcPts val="0"/>
              </a:spcAft>
              <a:buNone/>
            </a:pPr>
            <a:endParaRPr sz="1800">
              <a:solidFill>
                <a:schemeClr val="lt1"/>
              </a:solidFill>
              <a:latin typeface="Arial"/>
              <a:ea typeface="Arial"/>
              <a:cs typeface="Arial"/>
              <a:sym typeface="Arial"/>
            </a:endParaRPr>
          </a:p>
        </p:txBody>
      </p:sp>
      <p:pic>
        <p:nvPicPr>
          <p:cNvPr id="3" name="Picture 2">
            <a:extLst>
              <a:ext uri="{FF2B5EF4-FFF2-40B4-BE49-F238E27FC236}">
                <a16:creationId xmlns:a16="http://schemas.microsoft.com/office/drawing/2014/main" id="{F5DC8928-CC58-1BD8-5E35-61032C100B67}"/>
              </a:ext>
            </a:extLst>
          </p:cNvPr>
          <p:cNvPicPr>
            <a:picLocks noChangeAspect="1"/>
          </p:cNvPicPr>
          <p:nvPr/>
        </p:nvPicPr>
        <p:blipFill>
          <a:blip r:embed="rId3"/>
          <a:stretch>
            <a:fillRect/>
          </a:stretch>
        </p:blipFill>
        <p:spPr>
          <a:xfrm>
            <a:off x="639724" y="791897"/>
            <a:ext cx="4194412" cy="182896"/>
          </a:xfrm>
          <a:prstGeom prst="rect">
            <a:avLst/>
          </a:prstGeom>
        </p:spPr>
      </p:pic>
      <p:pic>
        <p:nvPicPr>
          <p:cNvPr id="2" name="Picture 1" descr="A blue and pink text on a black background&#10;&#10;AI-generated content may be incorrect.">
            <a:extLst>
              <a:ext uri="{FF2B5EF4-FFF2-40B4-BE49-F238E27FC236}">
                <a16:creationId xmlns:a16="http://schemas.microsoft.com/office/drawing/2014/main" id="{CE32468B-17EE-1C4D-391F-446963BD624A}"/>
              </a:ext>
            </a:extLst>
          </p:cNvPr>
          <p:cNvPicPr>
            <a:picLocks noChangeAspect="1"/>
          </p:cNvPicPr>
          <p:nvPr/>
        </p:nvPicPr>
        <p:blipFill>
          <a:blip r:embed="rId4"/>
          <a:stretch>
            <a:fillRect/>
          </a:stretch>
        </p:blipFill>
        <p:spPr>
          <a:xfrm>
            <a:off x="8495249" y="140030"/>
            <a:ext cx="3019425" cy="8382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09955" y="503732"/>
            <a:ext cx="11036354" cy="5997355"/>
          </a:xfrm>
          <a:prstGeom prst="rect">
            <a:avLst/>
          </a:prstGeom>
          <a:noFill/>
        </p:spPr>
        <p:txBody>
          <a:bodyPr wrap="square" lIns="91440" tIns="45720" rIns="91440" bIns="45720" rtlCol="0" anchor="t">
            <a:spAutoFit/>
          </a:bodyPr>
          <a:lstStyle/>
          <a:p>
            <a:r>
              <a:rPr lang="en-GB" sz="2800" b="1">
                <a:solidFill>
                  <a:schemeClr val="bg1"/>
                </a:solidFill>
              </a:rPr>
              <a:t>Derbyshire Adult Community Education Service  (DACES)</a:t>
            </a:r>
          </a:p>
          <a:p>
            <a:endParaRPr lang="en-GB"/>
          </a:p>
          <a:p>
            <a:endParaRPr lang="en-GB" b="1"/>
          </a:p>
          <a:p>
            <a:r>
              <a:rPr lang="en-GB" b="1"/>
              <a:t>What we deliver for EMCCA :</a:t>
            </a:r>
            <a:endParaRPr lang="en-GB"/>
          </a:p>
          <a:p>
            <a:pPr lvl="0"/>
            <a:r>
              <a:rPr lang="en-GB" b="1">
                <a:solidFill>
                  <a:schemeClr val="bg1"/>
                </a:solidFill>
              </a:rPr>
              <a:t>Funding: </a:t>
            </a:r>
            <a:r>
              <a:rPr lang="en-GB">
                <a:solidFill>
                  <a:schemeClr val="bg1"/>
                </a:solidFill>
              </a:rPr>
              <a:t>DACES has ASF funding for qualification and Tailored Learning, FCFJ funding, Skills Bootcamp Early Years funding, DfE funding for study programmes, supported Internships for young people and Derbyshire Levy funding to deliver apprenticeships. </a:t>
            </a:r>
          </a:p>
          <a:p>
            <a:pPr lvl="0"/>
            <a:r>
              <a:rPr lang="en-GB" b="1">
                <a:solidFill>
                  <a:schemeClr val="bg1"/>
                </a:solidFill>
              </a:rPr>
              <a:t>Delivery model: </a:t>
            </a:r>
            <a:r>
              <a:rPr lang="en-GB">
                <a:solidFill>
                  <a:schemeClr val="bg1"/>
                </a:solidFill>
              </a:rPr>
              <a:t>face to face, live online, hybrid, and distance learning to meet differing learner needs.</a:t>
            </a:r>
          </a:p>
          <a:p>
            <a:pPr lvl="0"/>
            <a:r>
              <a:rPr lang="en-GB" b="1">
                <a:solidFill>
                  <a:schemeClr val="bg1"/>
                </a:solidFill>
              </a:rPr>
              <a:t>Target groups: </a:t>
            </a:r>
            <a:r>
              <a:rPr lang="en-GB">
                <a:solidFill>
                  <a:schemeClr val="bg1"/>
                </a:solidFill>
              </a:rPr>
              <a:t>We prioritise and target learning to local need in partnership with a range of partners </a:t>
            </a:r>
            <a:r>
              <a:rPr lang="en-GB" err="1">
                <a:solidFill>
                  <a:schemeClr val="bg1"/>
                </a:solidFill>
              </a:rPr>
              <a:t>iclduing</a:t>
            </a:r>
            <a:r>
              <a:rPr lang="en-GB">
                <a:solidFill>
                  <a:schemeClr val="bg1"/>
                </a:solidFill>
              </a:rPr>
              <a:t> voluntary sector organisations</a:t>
            </a:r>
            <a:r>
              <a:rPr lang="en-GB">
                <a:solidFill>
                  <a:schemeClr val="tx2">
                    <a:lumMod val="50000"/>
                    <a:lumOff val="50000"/>
                  </a:schemeClr>
                </a:solidFill>
              </a:rPr>
              <a:t> </a:t>
            </a:r>
            <a:r>
              <a:rPr lang="en-GB">
                <a:solidFill>
                  <a:schemeClr val="bg1"/>
                </a:solidFill>
              </a:rPr>
              <a:t> which includes people and groups who are; economically inactive,  unemployed, with health barriers, particularly mental health, people with learning disabilities, those with less than level 2  maths and English qualifications, and  those furthest from learning.</a:t>
            </a:r>
          </a:p>
          <a:p>
            <a:pPr lvl="0"/>
            <a:r>
              <a:rPr lang="en-GB" b="1"/>
              <a:t>Where we operate: </a:t>
            </a:r>
            <a:r>
              <a:rPr lang="en-GB">
                <a:solidFill>
                  <a:schemeClr val="bg1"/>
                </a:solidFill>
              </a:rPr>
              <a:t>We deliver across Derbyshire in learning centres: Bolsover, Buxton, Chesterfield, Clay Cross Cotmanhay, Glossop, Swadlincote and in local community venues, libraries and workplaces. We work in strong partnership within Derbyshire County Council departments and external partners and stakeholders</a:t>
            </a:r>
          </a:p>
          <a:p>
            <a:r>
              <a:rPr lang="en-GB" b="1"/>
              <a:t>Unique Qualities: </a:t>
            </a:r>
            <a:r>
              <a:rPr lang="en-GB">
                <a:solidFill>
                  <a:schemeClr val="bg1"/>
                </a:solidFill>
              </a:rPr>
              <a:t>Working effectively with local partnerships, across Derbyshire to plan and deliver flexible and inclusive high-quality learning to targeted and disadvantaged communities, enabling and empowering people and communities to grow in confidence and develop skills to succeed in life, and work.</a:t>
            </a:r>
            <a:endParaRPr lang="en-GB"/>
          </a:p>
          <a:p>
            <a:r>
              <a:rPr lang="en-GB" b="1"/>
              <a:t>Main Contact Point for other Learning Organisations/Local Authorities: </a:t>
            </a:r>
          </a:p>
          <a:p>
            <a:r>
              <a:rPr lang="en-GB" b="1"/>
              <a:t> Mark Homer, head of service. adult.education@derbyshire.gov.uk</a:t>
            </a:r>
            <a:endParaRPr lang="en-GB">
              <a:solidFill>
                <a:schemeClr val="bg1"/>
              </a:solidFill>
            </a:endParaRPr>
          </a:p>
        </p:txBody>
      </p:sp>
    </p:spTree>
    <p:extLst>
      <p:ext uri="{BB962C8B-B14F-4D97-AF65-F5344CB8AC3E}">
        <p14:creationId xmlns:p14="http://schemas.microsoft.com/office/powerpoint/2010/main" val="1228908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27986" y="564672"/>
            <a:ext cx="11100619" cy="5940088"/>
          </a:xfrm>
          <a:prstGeom prst="rect">
            <a:avLst/>
          </a:prstGeom>
          <a:noFill/>
        </p:spPr>
        <p:txBody>
          <a:bodyPr wrap="square" lIns="91440" tIns="45720" rIns="91440" bIns="45720" rtlCol="0" anchor="t">
            <a:spAutoFit/>
          </a:bodyPr>
          <a:lstStyle/>
          <a:p>
            <a:r>
              <a:rPr lang="en-GB" sz="2800" b="1">
                <a:solidFill>
                  <a:schemeClr val="bg1"/>
                </a:solidFill>
              </a:rPr>
              <a:t>Nottingham City Council</a:t>
            </a:r>
          </a:p>
          <a:p>
            <a:endParaRPr lang="en-GB" sz="2800" b="1">
              <a:solidFill>
                <a:schemeClr val="bg1"/>
              </a:solidFill>
            </a:endParaRPr>
          </a:p>
          <a:p>
            <a:r>
              <a:rPr lang="en-GB" b="1"/>
              <a:t>What we deliver for EMCCA :</a:t>
            </a:r>
            <a:endParaRPr lang="en-GB"/>
          </a:p>
          <a:p>
            <a:pPr lvl="0"/>
            <a:r>
              <a:rPr lang="en-GB" b="1">
                <a:solidFill>
                  <a:schemeClr val="bg1"/>
                </a:solidFill>
              </a:rPr>
              <a:t>ASF: Tailored Learning: non accredited learning</a:t>
            </a:r>
          </a:p>
          <a:p>
            <a:pPr lvl="0"/>
            <a:r>
              <a:rPr lang="en-GB" b="1">
                <a:solidFill>
                  <a:schemeClr val="bg1"/>
                </a:solidFill>
              </a:rPr>
              <a:t>Delivery model: currently classroom-based provision. </a:t>
            </a:r>
          </a:p>
          <a:p>
            <a:r>
              <a:rPr lang="en-GB" b="1">
                <a:solidFill>
                  <a:schemeClr val="bg1"/>
                </a:solidFill>
              </a:rPr>
              <a:t>Target groups: Level 2 and below unless barriers to good health, unemployed or economically inactive</a:t>
            </a:r>
            <a:endParaRPr lang="en-GB">
              <a:solidFill>
                <a:schemeClr val="bg1"/>
              </a:solidFill>
            </a:endParaRPr>
          </a:p>
          <a:p>
            <a:endParaRPr lang="en-GB"/>
          </a:p>
          <a:p>
            <a:r>
              <a:rPr lang="en-GB" b="1"/>
              <a:t>Where we operate:</a:t>
            </a:r>
            <a:endParaRPr lang="en-GB"/>
          </a:p>
          <a:p>
            <a:r>
              <a:rPr lang="en-GB" b="1">
                <a:solidFill>
                  <a:schemeClr val="bg1"/>
                </a:solidFill>
              </a:rPr>
              <a:t>Nottingham City - more deprived than 94% of local authority districts (IMD 2025).</a:t>
            </a:r>
            <a:br>
              <a:rPr lang="en-GB" b="1">
                <a:solidFill>
                  <a:schemeClr val="bg1"/>
                </a:solidFill>
              </a:rPr>
            </a:br>
            <a:r>
              <a:rPr lang="en-GB" b="1">
                <a:solidFill>
                  <a:schemeClr val="bg1"/>
                </a:solidFill>
              </a:rPr>
              <a:t>High numbers of unemployed (10,100) and economically inactive (19,300).</a:t>
            </a:r>
            <a:br>
              <a:rPr lang="en-GB" b="1">
                <a:solidFill>
                  <a:schemeClr val="bg1"/>
                </a:solidFill>
              </a:rPr>
            </a:br>
            <a:r>
              <a:rPr lang="en-GB" b="1">
                <a:solidFill>
                  <a:schemeClr val="bg1"/>
                </a:solidFill>
              </a:rPr>
              <a:t>The LA has the 8th highest proportion of children (55.4%) living in income deprived households.</a:t>
            </a:r>
          </a:p>
          <a:p>
            <a:r>
              <a:rPr lang="en-GB" b="1">
                <a:solidFill>
                  <a:schemeClr val="bg1"/>
                </a:solidFill>
              </a:rPr>
              <a:t>Delivery takes places in schools, community centres, sporting venues and green spaces.</a:t>
            </a:r>
          </a:p>
          <a:p>
            <a:endParaRPr lang="en-GB">
              <a:solidFill>
                <a:srgbClr val="FF0000"/>
              </a:solidFill>
            </a:endParaRPr>
          </a:p>
          <a:p>
            <a:r>
              <a:rPr lang="en-GB" b="1"/>
              <a:t>Unique Qualities:</a:t>
            </a:r>
            <a:endParaRPr lang="en-GB"/>
          </a:p>
          <a:p>
            <a:r>
              <a:rPr lang="en-GB" b="1">
                <a:solidFill>
                  <a:schemeClr val="bg1"/>
                </a:solidFill>
                <a:latin typeface="Calibri"/>
                <a:ea typeface="Calibri"/>
                <a:cs typeface="Calibri"/>
              </a:rPr>
              <a:t>100% subcontracted, mostly through the VCS, enabling the service to reach citizens hardest to engage.</a:t>
            </a:r>
            <a:endParaRPr lang="en-GB" b="1">
              <a:solidFill>
                <a:schemeClr val="bg1"/>
              </a:solidFill>
            </a:endParaRPr>
          </a:p>
          <a:p>
            <a:r>
              <a:rPr lang="en-GB" b="1">
                <a:solidFill>
                  <a:schemeClr val="bg1"/>
                </a:solidFill>
                <a:latin typeface="Aptos"/>
                <a:ea typeface="Calibri"/>
                <a:cs typeface="Calibri"/>
              </a:rPr>
              <a:t>Supports</a:t>
            </a:r>
            <a:r>
              <a:rPr lang="en-GB" b="1">
                <a:solidFill>
                  <a:schemeClr val="bg1"/>
                </a:solidFill>
              </a:rPr>
              <a:t> and strengthens grass root organisations through capacity building.</a:t>
            </a:r>
          </a:p>
          <a:p>
            <a:r>
              <a:rPr lang="en-GB" b="1">
                <a:solidFill>
                  <a:schemeClr val="bg1"/>
                </a:solidFill>
              </a:rPr>
              <a:t>Strong emphasis on progression with 70% of learners aged 20-50.</a:t>
            </a:r>
            <a:br>
              <a:rPr lang="en-GB" b="1">
                <a:solidFill>
                  <a:schemeClr val="bg1"/>
                </a:solidFill>
              </a:rPr>
            </a:br>
            <a:endParaRPr lang="en-GB" b="1">
              <a:solidFill>
                <a:schemeClr val="bg1"/>
              </a:solidFill>
            </a:endParaRPr>
          </a:p>
          <a:p>
            <a:r>
              <a:rPr lang="en-GB" b="1"/>
              <a:t>Main Contact Point for other Learning Organisations/Local Authorities:</a:t>
            </a:r>
          </a:p>
          <a:p>
            <a:r>
              <a:rPr lang="en-GB" b="1">
                <a:solidFill>
                  <a:schemeClr val="bg1"/>
                </a:solidFill>
              </a:rPr>
              <a:t>Sharon Mullen </a:t>
            </a:r>
            <a:endParaRPr lang="en-GB">
              <a:solidFill>
                <a:schemeClr val="bg1"/>
              </a:solidFill>
            </a:endParaRPr>
          </a:p>
        </p:txBody>
      </p:sp>
    </p:spTree>
    <p:extLst>
      <p:ext uri="{BB962C8B-B14F-4D97-AF65-F5344CB8AC3E}">
        <p14:creationId xmlns:p14="http://schemas.microsoft.com/office/powerpoint/2010/main" val="2662149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38446" y="593549"/>
            <a:ext cx="11100619" cy="5201424"/>
          </a:xfrm>
          <a:prstGeom prst="rect">
            <a:avLst/>
          </a:prstGeom>
          <a:noFill/>
        </p:spPr>
        <p:txBody>
          <a:bodyPr wrap="square" lIns="91440" tIns="45720" rIns="91440" bIns="45720" rtlCol="0" anchor="t">
            <a:spAutoFit/>
          </a:bodyPr>
          <a:lstStyle/>
          <a:p>
            <a:r>
              <a:rPr lang="en-GB" sz="2800" b="1">
                <a:solidFill>
                  <a:schemeClr val="bg1"/>
                </a:solidFill>
              </a:rPr>
              <a:t>Inspire Learning</a:t>
            </a:r>
            <a:endParaRPr lang="en-US" sz="2800">
              <a:solidFill>
                <a:schemeClr val="bg1"/>
              </a:solidFill>
            </a:endParaRPr>
          </a:p>
          <a:p>
            <a:endParaRPr lang="en-GB" sz="1600"/>
          </a:p>
          <a:p>
            <a:endParaRPr lang="en-GB" sz="1600" b="1"/>
          </a:p>
          <a:p>
            <a:endParaRPr lang="en-GB" sz="1600" b="1"/>
          </a:p>
          <a:p>
            <a:r>
              <a:rPr lang="en-GB" sz="1600" b="1"/>
              <a:t>What we deliver for EMCCA :</a:t>
            </a:r>
            <a:endParaRPr lang="en-GB" sz="1600"/>
          </a:p>
          <a:p>
            <a:pPr lvl="0"/>
            <a:r>
              <a:rPr lang="en-GB" sz="1600" b="1">
                <a:solidFill>
                  <a:schemeClr val="bg1"/>
                </a:solidFill>
              </a:rPr>
              <a:t>ASF Tailored Learning, Formula Funded, FCFJ. Employability, Health and Wellbeing. Family Learning, LLDD</a:t>
            </a:r>
          </a:p>
          <a:p>
            <a:pPr lvl="0"/>
            <a:r>
              <a:rPr lang="en-GB" sz="1600" b="1">
                <a:solidFill>
                  <a:schemeClr val="bg1"/>
                </a:solidFill>
              </a:rPr>
              <a:t>Delivered across Nottinghamshire, predominantly from libraries. Approx. 20% online learning</a:t>
            </a:r>
          </a:p>
          <a:p>
            <a:pPr lvl="0"/>
            <a:r>
              <a:rPr lang="en-GB" sz="1600" b="1">
                <a:solidFill>
                  <a:schemeClr val="bg1"/>
                </a:solidFill>
              </a:rPr>
              <a:t>Target groups: Disengaged, unemployed, health barriers, community development, closed groups</a:t>
            </a:r>
          </a:p>
          <a:p>
            <a:endParaRPr lang="en-GB" sz="1600"/>
          </a:p>
          <a:p>
            <a:r>
              <a:rPr lang="en-GB" sz="1600" b="1"/>
              <a:t>Where we operate:</a:t>
            </a:r>
            <a:endParaRPr lang="en-GB" sz="1600" b="1">
              <a:solidFill>
                <a:schemeClr val="bg1"/>
              </a:solidFill>
            </a:endParaRPr>
          </a:p>
          <a:p>
            <a:pPr lvl="0"/>
            <a:r>
              <a:rPr lang="en-GB" sz="1600" b="1">
                <a:solidFill>
                  <a:schemeClr val="bg1"/>
                </a:solidFill>
              </a:rPr>
              <a:t>All seven Nottinghamshire districts</a:t>
            </a:r>
          </a:p>
          <a:p>
            <a:pPr lvl="0"/>
            <a:r>
              <a:rPr lang="en-GB" sz="1600" b="1">
                <a:solidFill>
                  <a:schemeClr val="bg1"/>
                </a:solidFill>
              </a:rPr>
              <a:t>Approximately 20 libraries and across partner delivery sites</a:t>
            </a:r>
          </a:p>
          <a:p>
            <a:endParaRPr lang="en-GB" sz="1600">
              <a:solidFill>
                <a:srgbClr val="FF0000"/>
              </a:solidFill>
            </a:endParaRPr>
          </a:p>
          <a:p>
            <a:r>
              <a:rPr lang="en-GB" sz="1600" b="1"/>
              <a:t>Unique Qualities:</a:t>
            </a:r>
            <a:endParaRPr lang="en-GB" sz="1600"/>
          </a:p>
          <a:p>
            <a:pPr lvl="0"/>
            <a:r>
              <a:rPr lang="en-GB" sz="1600" b="1">
                <a:solidFill>
                  <a:schemeClr val="bg1"/>
                </a:solidFill>
              </a:rPr>
              <a:t>Geographical reach with a place-based approach working in partnership to develop learning within communities</a:t>
            </a:r>
          </a:p>
          <a:p>
            <a:pPr lvl="0"/>
            <a:r>
              <a:rPr lang="en-GB" sz="1600" b="1">
                <a:solidFill>
                  <a:schemeClr val="bg1"/>
                </a:solidFill>
              </a:rPr>
              <a:t>Committed place-based team and curriculum specialists</a:t>
            </a:r>
          </a:p>
          <a:p>
            <a:pPr lvl="0"/>
            <a:r>
              <a:rPr lang="en-GB" sz="1600" b="1">
                <a:solidFill>
                  <a:schemeClr val="bg1"/>
                </a:solidFill>
              </a:rPr>
              <a:t>70 sessional tutors with a range of skills to share – flexible and adaptable</a:t>
            </a:r>
          </a:p>
          <a:p>
            <a:endParaRPr lang="en-GB" sz="1600"/>
          </a:p>
          <a:p>
            <a:r>
              <a:rPr lang="en-GB" sz="1600" b="1"/>
              <a:t>Main Contact Point for other Learning Organisations/Local Authorities: </a:t>
            </a:r>
            <a:endParaRPr lang="en-GB" sz="1600" b="1">
              <a:solidFill>
                <a:schemeClr val="bg1"/>
              </a:solidFill>
            </a:endParaRPr>
          </a:p>
          <a:p>
            <a:r>
              <a:rPr lang="en-GB" sz="1600" b="1">
                <a:solidFill>
                  <a:schemeClr val="bg1"/>
                </a:solidFill>
              </a:rPr>
              <a:t>Nicky Reed: nicky.reed@inspireculture.org.uk</a:t>
            </a:r>
            <a:endParaRPr lang="en-GB" sz="1600">
              <a:solidFill>
                <a:schemeClr val="bg1"/>
              </a:solidFill>
            </a:endParaRPr>
          </a:p>
        </p:txBody>
      </p:sp>
    </p:spTree>
    <p:extLst>
      <p:ext uri="{BB962C8B-B14F-4D97-AF65-F5344CB8AC3E}">
        <p14:creationId xmlns:p14="http://schemas.microsoft.com/office/powerpoint/2010/main" val="1535035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40940" y="266967"/>
            <a:ext cx="11100619" cy="6309420"/>
          </a:xfrm>
          <a:prstGeom prst="rect">
            <a:avLst/>
          </a:prstGeom>
          <a:noFill/>
        </p:spPr>
        <p:txBody>
          <a:bodyPr wrap="square" lIns="91440" tIns="45720" rIns="91440" bIns="45720" rtlCol="0" anchor="t">
            <a:spAutoFit/>
          </a:bodyPr>
          <a:lstStyle/>
          <a:p>
            <a:endParaRPr lang="en-GB"/>
          </a:p>
          <a:p>
            <a:r>
              <a:rPr lang="en-GB" sz="2800" b="1">
                <a:solidFill>
                  <a:schemeClr val="bg1"/>
                </a:solidFill>
              </a:rPr>
              <a:t>Back to Work</a:t>
            </a:r>
            <a:endParaRPr lang="en-GB" sz="2800">
              <a:solidFill>
                <a:schemeClr val="bg1"/>
              </a:solidFill>
            </a:endParaRPr>
          </a:p>
          <a:p>
            <a:endParaRPr lang="en-GB" sz="2400" b="1">
              <a:solidFill>
                <a:schemeClr val="bg1"/>
              </a:solidFill>
            </a:endParaRPr>
          </a:p>
          <a:p>
            <a:r>
              <a:rPr lang="en-GB" b="1"/>
              <a:t>What we deliver for EMCCA :</a:t>
            </a:r>
            <a:endParaRPr lang="en-GB"/>
          </a:p>
          <a:p>
            <a:pPr marL="285750" lvl="0" indent="-285750">
              <a:buFont typeface="Arial" panose="020B0604020202020204" pitchFamily="34" charset="0"/>
              <a:buChar char="•"/>
            </a:pPr>
            <a:r>
              <a:rPr lang="en-GB" b="1">
                <a:solidFill>
                  <a:schemeClr val="bg1"/>
                </a:solidFill>
              </a:rPr>
              <a:t>Funding Contract &amp; Pathways:</a:t>
            </a:r>
            <a:r>
              <a:rPr lang="en-GB" sz="1600" b="1">
                <a:solidFill>
                  <a:schemeClr val="bg1"/>
                </a:solidFill>
              </a:rPr>
              <a:t> </a:t>
            </a:r>
            <a:r>
              <a:rPr lang="en-GB" sz="1600">
                <a:solidFill>
                  <a:schemeClr val="bg1"/>
                </a:solidFill>
              </a:rPr>
              <a:t>Delivered under the Adult Skills Fund (ASF) contract for EMCCA, supporting 19+ unemployed jobseekers through employer-led qualifications and sector-based pathways aligned to local labour market priorities, with clear progression into employment, apprenticeships, or further technical training.</a:t>
            </a:r>
          </a:p>
          <a:p>
            <a:pPr marL="285750" lvl="0" indent="-285750">
              <a:buFont typeface="Arial" panose="020B0604020202020204" pitchFamily="34" charset="0"/>
              <a:buChar char="•"/>
            </a:pPr>
            <a:r>
              <a:rPr lang="en-GB" b="1">
                <a:solidFill>
                  <a:schemeClr val="bg1"/>
                </a:solidFill>
              </a:rPr>
              <a:t>Delivery Model: </a:t>
            </a:r>
            <a:r>
              <a:rPr lang="en-GB" sz="1600">
                <a:solidFill>
                  <a:schemeClr val="bg1"/>
                </a:solidFill>
              </a:rPr>
              <a:t>Operates a blended approach combining classroom-based learning with structured online delivery, adapted by location and employer demand to ensure accessibility, flexibility, and alignment to workforce needs.</a:t>
            </a:r>
          </a:p>
          <a:p>
            <a:pPr marL="285750" lvl="0" indent="-285750">
              <a:buFont typeface="Arial" panose="020B0604020202020204" pitchFamily="34" charset="0"/>
              <a:buChar char="•"/>
            </a:pPr>
            <a:r>
              <a:rPr lang="en-GB" b="1">
                <a:solidFill>
                  <a:schemeClr val="bg1"/>
                </a:solidFill>
              </a:rPr>
              <a:t>Target Groups: </a:t>
            </a:r>
            <a:r>
              <a:rPr lang="en-GB" sz="1600">
                <a:solidFill>
                  <a:schemeClr val="bg1"/>
                </a:solidFill>
              </a:rPr>
              <a:t>Focused on 19+ unemployed adults, including economically inactive individuals, those facing health or personal barriers, and residents in areas of local skills need, supporting inclusive growth and improved employment outcomes across the East Midlands.</a:t>
            </a:r>
            <a:r>
              <a:rPr lang="en-GB" sz="1600"/>
              <a:t> </a:t>
            </a:r>
          </a:p>
          <a:p>
            <a:r>
              <a:rPr lang="en-GB" b="1"/>
              <a:t>Where we operate:</a:t>
            </a:r>
            <a:endParaRPr lang="en-GB"/>
          </a:p>
          <a:p>
            <a:pPr marL="285750" lvl="0" indent="-285750">
              <a:buFont typeface="Arial" panose="020B0604020202020204" pitchFamily="34" charset="0"/>
              <a:buChar char="•"/>
            </a:pPr>
            <a:r>
              <a:rPr lang="en-GB" sz="1600" b="1">
                <a:solidFill>
                  <a:schemeClr val="bg1"/>
                </a:solidFill>
              </a:rPr>
              <a:t>Geographical Coverage: </a:t>
            </a:r>
            <a:r>
              <a:rPr lang="en-GB" sz="1400">
                <a:solidFill>
                  <a:schemeClr val="bg1"/>
                </a:solidFill>
              </a:rPr>
              <a:t>Delivery across all local authority areas within the EMCCA footprint.</a:t>
            </a:r>
          </a:p>
          <a:p>
            <a:pPr marL="285750" lvl="0" indent="-285750">
              <a:buFont typeface="Arial" panose="020B0604020202020204" pitchFamily="34" charset="0"/>
              <a:buChar char="•"/>
            </a:pPr>
            <a:r>
              <a:rPr lang="en-GB" sz="1600" b="1">
                <a:solidFill>
                  <a:schemeClr val="bg1"/>
                </a:solidFill>
              </a:rPr>
              <a:t>Nottingham Base: Derby &amp; Community </a:t>
            </a:r>
            <a:r>
              <a:rPr lang="en-GB" sz="1600">
                <a:solidFill>
                  <a:schemeClr val="bg1"/>
                </a:solidFill>
              </a:rPr>
              <a:t>City centre office and dedicated classroom facilities in Nottingham.</a:t>
            </a:r>
          </a:p>
          <a:p>
            <a:pPr marL="285750" lvl="0" indent="-285750">
              <a:buFont typeface="Arial" panose="020B0604020202020204" pitchFamily="34" charset="0"/>
              <a:buChar char="•"/>
            </a:pPr>
            <a:r>
              <a:rPr lang="en-GB" sz="1600" b="1">
                <a:solidFill>
                  <a:schemeClr val="bg1"/>
                </a:solidFill>
              </a:rPr>
              <a:t>Venues: </a:t>
            </a:r>
            <a:r>
              <a:rPr lang="en-GB" sz="1400">
                <a:solidFill>
                  <a:schemeClr val="bg1"/>
                </a:solidFill>
              </a:rPr>
              <a:t>City centre delivery location in Derby, alongside community hub venues across the wider EMCCA region.</a:t>
            </a:r>
            <a:endParaRPr lang="en-GB" sz="1600">
              <a:solidFill>
                <a:srgbClr val="FF0000"/>
              </a:solidFill>
            </a:endParaRPr>
          </a:p>
          <a:p>
            <a:r>
              <a:rPr lang="en-GB" b="1"/>
              <a:t>Unique Qualities:</a:t>
            </a:r>
            <a:endParaRPr lang="en-GB"/>
          </a:p>
          <a:p>
            <a:pPr marL="285750" indent="-285750">
              <a:buFont typeface="Arial" panose="020B0604020202020204" pitchFamily="34" charset="0"/>
              <a:buChar char="•"/>
            </a:pPr>
            <a:r>
              <a:rPr lang="en-GB" sz="1600" b="1">
                <a:solidFill>
                  <a:schemeClr val="bg1"/>
                </a:solidFill>
              </a:rPr>
              <a:t>Employer-Led, Sector-Responsive Design</a:t>
            </a:r>
          </a:p>
          <a:p>
            <a:pPr marL="285750" indent="-285750">
              <a:buFont typeface="Arial" panose="020B0604020202020204" pitchFamily="34" charset="0"/>
              <a:buChar char="•"/>
            </a:pPr>
            <a:r>
              <a:rPr lang="en-GB" sz="1600" b="1">
                <a:solidFill>
                  <a:schemeClr val="bg1"/>
                </a:solidFill>
              </a:rPr>
              <a:t>Learner-Centred, Outcome-Focused Delivery</a:t>
            </a:r>
            <a:endParaRPr lang="en-GB" sz="1600">
              <a:solidFill>
                <a:schemeClr val="bg1"/>
              </a:solidFill>
            </a:endParaRPr>
          </a:p>
          <a:p>
            <a:pPr marL="285750" indent="-285750">
              <a:buFont typeface="Arial" panose="020B0604020202020204" pitchFamily="34" charset="0"/>
              <a:buChar char="•"/>
            </a:pPr>
            <a:r>
              <a:rPr lang="en-GB" sz="1600" b="1">
                <a:solidFill>
                  <a:schemeClr val="bg1"/>
                </a:solidFill>
              </a:rPr>
              <a:t>Integrated Pathways from Training to Employment</a:t>
            </a:r>
          </a:p>
          <a:p>
            <a:r>
              <a:rPr lang="en-GB" b="1"/>
              <a:t>Main Contact Point for other Learning Organisations/Local Authorities: </a:t>
            </a:r>
          </a:p>
          <a:p>
            <a:r>
              <a:rPr lang="pl-PL" b="1">
                <a:solidFill>
                  <a:schemeClr val="bg1"/>
                </a:solidFill>
              </a:rPr>
              <a:t>Saima</a:t>
            </a:r>
            <a:r>
              <a:rPr lang="en-GB" b="1">
                <a:solidFill>
                  <a:schemeClr val="bg1"/>
                </a:solidFill>
              </a:rPr>
              <a:t> (Ruby)</a:t>
            </a:r>
            <a:r>
              <a:rPr lang="pl-PL" b="1">
                <a:solidFill>
                  <a:schemeClr val="bg1"/>
                </a:solidFill>
              </a:rPr>
              <a:t> Zafar</a:t>
            </a:r>
            <a:r>
              <a:rPr lang="en-GB" b="1">
                <a:solidFill>
                  <a:schemeClr val="bg1"/>
                </a:solidFill>
              </a:rPr>
              <a:t> </a:t>
            </a:r>
            <a:r>
              <a:rPr lang="pl-PL" b="1">
                <a:solidFill>
                  <a:schemeClr val="bg1"/>
                </a:solidFill>
              </a:rPr>
              <a:t>&lt;saima.zafar@backtoworkuk.com&gt;</a:t>
            </a:r>
            <a:endParaRPr lang="en-GB">
              <a:solidFill>
                <a:schemeClr val="bg1"/>
              </a:solidFill>
            </a:endParaRPr>
          </a:p>
        </p:txBody>
      </p:sp>
      <p:pic>
        <p:nvPicPr>
          <p:cNvPr id="2" name="Picture 1">
            <a:extLst>
              <a:ext uri="{FF2B5EF4-FFF2-40B4-BE49-F238E27FC236}">
                <a16:creationId xmlns:a16="http://schemas.microsoft.com/office/drawing/2014/main" id="{0BB137E3-226E-A658-6BA8-C8E4755F5654}"/>
              </a:ext>
            </a:extLst>
          </p:cNvPr>
          <p:cNvPicPr>
            <a:picLocks noChangeAspect="1"/>
          </p:cNvPicPr>
          <p:nvPr/>
        </p:nvPicPr>
        <p:blipFill>
          <a:blip r:embed="rId2"/>
          <a:stretch>
            <a:fillRect/>
          </a:stretch>
        </p:blipFill>
        <p:spPr>
          <a:xfrm>
            <a:off x="6494873" y="52510"/>
            <a:ext cx="5031057" cy="1656485"/>
          </a:xfrm>
          <a:prstGeom prst="rect">
            <a:avLst/>
          </a:prstGeom>
        </p:spPr>
      </p:pic>
    </p:spTree>
    <p:extLst>
      <p:ext uri="{BB962C8B-B14F-4D97-AF65-F5344CB8AC3E}">
        <p14:creationId xmlns:p14="http://schemas.microsoft.com/office/powerpoint/2010/main" val="3378067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14701" y="84835"/>
            <a:ext cx="11100619" cy="6247864"/>
          </a:xfrm>
          <a:prstGeom prst="rect">
            <a:avLst/>
          </a:prstGeom>
          <a:noFill/>
        </p:spPr>
        <p:txBody>
          <a:bodyPr wrap="square" lIns="91440" tIns="45720" rIns="91440" bIns="45720" rtlCol="0" anchor="t">
            <a:spAutoFit/>
          </a:bodyPr>
          <a:lstStyle/>
          <a:p>
            <a:endParaRPr lang="en-GB" b="1"/>
          </a:p>
          <a:p>
            <a:r>
              <a:rPr lang="en-GB" sz="2800" b="1">
                <a:solidFill>
                  <a:schemeClr val="bg1"/>
                </a:solidFill>
              </a:rPr>
              <a:t>Lincoln College (Newark College)</a:t>
            </a:r>
          </a:p>
          <a:p>
            <a:endParaRPr lang="en-GB" b="1"/>
          </a:p>
          <a:p>
            <a:endParaRPr lang="en-GB" sz="1600" b="1"/>
          </a:p>
          <a:p>
            <a:endParaRPr lang="en-GB" sz="1600" b="1"/>
          </a:p>
          <a:p>
            <a:r>
              <a:rPr lang="en-GB" sz="1600" b="1"/>
              <a:t>What we deliver for EMCCA:</a:t>
            </a:r>
            <a:endParaRPr lang="en-GB"/>
          </a:p>
          <a:p>
            <a:pPr marL="342900" indent="-342900">
              <a:buFont typeface="Arial" panose="020B0604020202020204" pitchFamily="34" charset="0"/>
              <a:buChar char="•"/>
            </a:pPr>
            <a:r>
              <a:rPr lang="en-GB" sz="1600" b="1">
                <a:solidFill>
                  <a:schemeClr val="bg1"/>
                </a:solidFill>
              </a:rPr>
              <a:t>Skills Bootcamp training in HGV &amp; Forklift with linked employers including Branston Potatoes and Turners Haulage. Emerging Leaders Level 3 programme for new or aspiring leaders.</a:t>
            </a:r>
          </a:p>
          <a:p>
            <a:pPr marL="342900" indent="-342900">
              <a:buFont typeface="Arial" panose="020B0604020202020204" pitchFamily="34" charset="0"/>
              <a:buChar char="•"/>
            </a:pPr>
            <a:r>
              <a:rPr lang="en-GB" sz="1600" b="1">
                <a:solidFill>
                  <a:schemeClr val="bg1"/>
                </a:solidFill>
              </a:rPr>
              <a:t>12 week Youth Guarantee programme to support NEET learners back into work through employability, confidence building, entrepreneurship, careers guidance and work experience in partnership with YMCA.</a:t>
            </a:r>
          </a:p>
          <a:p>
            <a:pPr marL="342900" indent="-342900">
              <a:buFont typeface="Arial" panose="020B0604020202020204" pitchFamily="34" charset="0"/>
              <a:buChar char="•"/>
            </a:pPr>
            <a:r>
              <a:rPr lang="en-GB" sz="1600" b="1">
                <a:solidFill>
                  <a:schemeClr val="bg1"/>
                </a:solidFill>
              </a:rPr>
              <a:t>GCSE and Functional Skills maths, English and digital skills delivered on campus and in the workplace from Entry L1 – L2 with employers including Curry’s and JG Pears.</a:t>
            </a:r>
          </a:p>
          <a:p>
            <a:pPr marL="342900" indent="-342900">
              <a:buFont typeface="Arial" panose="020B0604020202020204" pitchFamily="34" charset="0"/>
              <a:buChar char="•"/>
            </a:pPr>
            <a:r>
              <a:rPr lang="en-GB" sz="1600" b="1">
                <a:solidFill>
                  <a:schemeClr val="bg1"/>
                </a:solidFill>
              </a:rPr>
              <a:t>ESOL across 5 levels from Entry 1 to Level 2.</a:t>
            </a:r>
          </a:p>
          <a:p>
            <a:pPr marL="342900" indent="-342900">
              <a:buFont typeface="Arial" panose="020B0604020202020204" pitchFamily="34" charset="0"/>
              <a:buChar char="•"/>
            </a:pPr>
            <a:r>
              <a:rPr lang="en-GB" sz="1600" b="1">
                <a:solidFill>
                  <a:schemeClr val="bg1"/>
                </a:solidFill>
              </a:rPr>
              <a:t>Training for trade skills including Plumbing, Electrical, Carpentry &amp; Joinery, Automotive and Green Skills including Air Source and Ground Source Heat Pumps.</a:t>
            </a:r>
          </a:p>
          <a:p>
            <a:pPr marL="342900" indent="-342900">
              <a:buFont typeface="Arial" panose="020B0604020202020204" pitchFamily="34" charset="0"/>
              <a:buChar char="•"/>
            </a:pPr>
            <a:r>
              <a:rPr lang="en-GB" sz="1600" b="1">
                <a:solidFill>
                  <a:schemeClr val="bg1"/>
                </a:solidFill>
              </a:rPr>
              <a:t>Online learning with over 30 courses on offer including AAT, Counselling, SEND, Business Admin and Mental Health First Aid.</a:t>
            </a:r>
          </a:p>
          <a:p>
            <a:r>
              <a:rPr lang="en-GB" sz="1600" b="1"/>
              <a:t>Where we operate:</a:t>
            </a:r>
          </a:p>
          <a:p>
            <a:pPr marL="285750" indent="-285750">
              <a:buFont typeface="Arial" panose="020B0604020202020204" pitchFamily="34" charset="0"/>
              <a:buChar char="•"/>
            </a:pPr>
            <a:r>
              <a:rPr lang="en-GB" sz="1600" b="1">
                <a:solidFill>
                  <a:schemeClr val="bg1"/>
                </a:solidFill>
              </a:rPr>
              <a:t>Newark College, Air &amp; Space Institute Newark, Employer promises in Newark area and Lincoln College.</a:t>
            </a:r>
            <a:endParaRPr lang="en-GB" sz="1600">
              <a:solidFill>
                <a:schemeClr val="bg1"/>
              </a:solidFill>
            </a:endParaRPr>
          </a:p>
          <a:p>
            <a:r>
              <a:rPr lang="en-GB" sz="1600" b="1"/>
              <a:t>Unique Qualities:</a:t>
            </a:r>
          </a:p>
          <a:p>
            <a:pPr marL="285750" indent="-285750">
              <a:buFont typeface="Arial" panose="020B0604020202020204" pitchFamily="34" charset="0"/>
              <a:buChar char="•"/>
            </a:pPr>
            <a:r>
              <a:rPr lang="en-GB" sz="1600" b="1">
                <a:solidFill>
                  <a:schemeClr val="bg1"/>
                </a:solidFill>
              </a:rPr>
              <a:t>Strong employer partnerships and employment pathways, High quality facilities including ASI and Plumbing &amp; Gas centre.</a:t>
            </a:r>
          </a:p>
          <a:p>
            <a:r>
              <a:rPr lang="en-GB" sz="1600" b="1"/>
              <a:t>Main Contact Point for other Learning Organisations/Local Authorities: </a:t>
            </a:r>
          </a:p>
          <a:p>
            <a:r>
              <a:rPr lang="en-GB" sz="1600" b="1">
                <a:solidFill>
                  <a:schemeClr val="bg1"/>
                </a:solidFill>
              </a:rPr>
              <a:t>Sean Knight – Assistant</a:t>
            </a:r>
            <a:r>
              <a:rPr lang="en-GB" sz="1600" b="1">
                <a:solidFill>
                  <a:schemeClr val="bg1"/>
                </a:solidFill>
                <a:latin typeface="Aptos"/>
              </a:rPr>
              <a:t> Principal, Adults &amp; Partnerships</a:t>
            </a:r>
            <a:endParaRPr lang="en-GB" sz="1100">
              <a:solidFill>
                <a:schemeClr val="bg1"/>
              </a:solidFill>
              <a:highlight>
                <a:srgbClr val="FFFFFF"/>
              </a:highlight>
              <a:latin typeface="Aptos Narrow"/>
            </a:endParaRPr>
          </a:p>
        </p:txBody>
      </p:sp>
    </p:spTree>
    <p:extLst>
      <p:ext uri="{BB962C8B-B14F-4D97-AF65-F5344CB8AC3E}">
        <p14:creationId xmlns:p14="http://schemas.microsoft.com/office/powerpoint/2010/main" val="2062160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12365" y="603763"/>
            <a:ext cx="11033944" cy="5047536"/>
          </a:xfrm>
          <a:prstGeom prst="rect">
            <a:avLst/>
          </a:prstGeom>
          <a:noFill/>
        </p:spPr>
        <p:txBody>
          <a:bodyPr wrap="square" lIns="91440" tIns="45720" rIns="91440" bIns="45720" rtlCol="0" anchor="t">
            <a:spAutoFit/>
          </a:bodyPr>
          <a:lstStyle/>
          <a:p>
            <a:r>
              <a:rPr lang="en-GB" sz="2800" b="1">
                <a:solidFill>
                  <a:schemeClr val="bg1"/>
                </a:solidFill>
              </a:rPr>
              <a:t>Academy Transformation Trust Further Education</a:t>
            </a:r>
            <a:endParaRPr lang="en-GB"/>
          </a:p>
          <a:p>
            <a:endParaRPr lang="en-GB" sz="1400" b="1"/>
          </a:p>
          <a:p>
            <a:endParaRPr lang="en-GB" sz="1400" b="1"/>
          </a:p>
          <a:p>
            <a:r>
              <a:rPr lang="en-GB" sz="1400" b="1"/>
              <a:t>What we deliver for EMCCA :</a:t>
            </a:r>
            <a:endParaRPr lang="en-GB" sz="1400"/>
          </a:p>
          <a:p>
            <a:pPr marL="285750" lvl="0" indent="-285750">
              <a:buFont typeface="Arial" panose="020B0604020202020204" pitchFamily="34" charset="0"/>
              <a:buChar char="•"/>
            </a:pPr>
            <a:r>
              <a:rPr lang="en-GB" sz="1400">
                <a:solidFill>
                  <a:schemeClr val="bg1"/>
                </a:solidFill>
              </a:rPr>
              <a:t>Tailored Learning</a:t>
            </a:r>
          </a:p>
          <a:p>
            <a:pPr marL="285750" lvl="0" indent="-285750">
              <a:buFont typeface="Arial" panose="020B0604020202020204" pitchFamily="34" charset="0"/>
              <a:buChar char="•"/>
            </a:pPr>
            <a:r>
              <a:rPr lang="en-GB" sz="1400">
                <a:solidFill>
                  <a:schemeClr val="bg1"/>
                </a:solidFill>
              </a:rPr>
              <a:t>E3 - Level 2 with a focus on employability, life skills, wellbeing supporting individuals to become work ready</a:t>
            </a:r>
          </a:p>
          <a:p>
            <a:pPr marL="285750" lvl="0" indent="-285750">
              <a:buFont typeface="Arial" panose="020B0604020202020204" pitchFamily="34" charset="0"/>
              <a:buChar char="•"/>
            </a:pPr>
            <a:r>
              <a:rPr lang="en-GB" sz="1400">
                <a:solidFill>
                  <a:schemeClr val="bg1"/>
                </a:solidFill>
              </a:rPr>
              <a:t>E3 – L1 Catering and Hospitality courses</a:t>
            </a:r>
          </a:p>
          <a:p>
            <a:pPr marL="285750" lvl="0" indent="-285750">
              <a:buFont typeface="Arial" panose="020B0604020202020204" pitchFamily="34" charset="0"/>
              <a:buChar char="•"/>
            </a:pPr>
            <a:r>
              <a:rPr lang="en-GB" sz="1400">
                <a:solidFill>
                  <a:schemeClr val="bg1"/>
                </a:solidFill>
              </a:rPr>
              <a:t>Counselling Skills L2 – L5  (L6 starting 26/27)</a:t>
            </a:r>
          </a:p>
          <a:p>
            <a:pPr marL="285750" lvl="0" indent="-285750">
              <a:buFont typeface="Arial" panose="020B0604020202020204" pitchFamily="34" charset="0"/>
              <a:buChar char="•"/>
            </a:pPr>
            <a:r>
              <a:rPr lang="en-GB" sz="1400">
                <a:solidFill>
                  <a:schemeClr val="bg1"/>
                </a:solidFill>
              </a:rPr>
              <a:t>A range of Level 2 Online Learning courses</a:t>
            </a:r>
          </a:p>
          <a:p>
            <a:pPr lvl="0"/>
            <a:endParaRPr lang="en-GB" sz="1400">
              <a:solidFill>
                <a:schemeClr val="bg1"/>
              </a:solidFill>
            </a:endParaRPr>
          </a:p>
          <a:p>
            <a:pPr lvl="0"/>
            <a:r>
              <a:rPr lang="en-GB" sz="1400">
                <a:solidFill>
                  <a:schemeClr val="bg1"/>
                </a:solidFill>
              </a:rPr>
              <a:t>Mainly in person delivery as well as online learning courses</a:t>
            </a:r>
          </a:p>
          <a:p>
            <a:pPr lvl="0"/>
            <a:r>
              <a:rPr lang="en-GB" sz="1400">
                <a:solidFill>
                  <a:schemeClr val="bg1"/>
                </a:solidFill>
              </a:rPr>
              <a:t>Target groups: areas of high deprivation, poor health inequalities, unemployed, little or no qualifications</a:t>
            </a:r>
            <a:endParaRPr lang="en-GB" sz="1400">
              <a:solidFill>
                <a:schemeClr val="tx2">
                  <a:lumMod val="50000"/>
                  <a:lumOff val="50000"/>
                </a:schemeClr>
              </a:solidFill>
            </a:endParaRPr>
          </a:p>
          <a:p>
            <a:endParaRPr lang="en-GB" sz="1400"/>
          </a:p>
          <a:p>
            <a:r>
              <a:rPr lang="en-GB" sz="1400" b="1"/>
              <a:t>Where we operate:</a:t>
            </a:r>
            <a:endParaRPr lang="en-GB" sz="1400"/>
          </a:p>
          <a:p>
            <a:pPr lvl="0"/>
            <a:r>
              <a:rPr lang="en-GB" sz="1400">
                <a:solidFill>
                  <a:srgbClr val="FF0000"/>
                </a:solidFill>
              </a:rPr>
              <a:t> </a:t>
            </a:r>
            <a:r>
              <a:rPr lang="en-GB" sz="1400" b="1">
                <a:solidFill>
                  <a:schemeClr val="bg1"/>
                </a:solidFill>
              </a:rPr>
              <a:t>Predominantly Mid Nottinghamshire (Ashfield, Mansfield and Newark and Sherwood)</a:t>
            </a:r>
          </a:p>
          <a:p>
            <a:pPr lvl="0"/>
            <a:r>
              <a:rPr lang="en-GB" sz="1400" b="1">
                <a:solidFill>
                  <a:schemeClr val="bg1"/>
                </a:solidFill>
              </a:rPr>
              <a:t>Currently delivering courses in 49 venues within this area</a:t>
            </a:r>
          </a:p>
          <a:p>
            <a:endParaRPr lang="en-GB" sz="1400">
              <a:solidFill>
                <a:srgbClr val="FF0000"/>
              </a:solidFill>
            </a:endParaRPr>
          </a:p>
          <a:p>
            <a:r>
              <a:rPr lang="en-GB" sz="1400" b="1"/>
              <a:t>Unique Qualities:</a:t>
            </a:r>
            <a:endParaRPr lang="en-GB" sz="1400"/>
          </a:p>
          <a:p>
            <a:pPr lvl="0"/>
            <a:r>
              <a:rPr lang="en-GB" sz="1400">
                <a:solidFill>
                  <a:schemeClr val="bg1"/>
                </a:solidFill>
              </a:rPr>
              <a:t>Taking learning opportunities to our communities, Inclusive approach to engage those as most need, Sutton High Street learning model, Supporting volunteering as a pathway to employment, Ofsted Outstanding for Adult learning provision, Stakeholder engagement </a:t>
            </a:r>
          </a:p>
          <a:p>
            <a:endParaRPr lang="en-GB" sz="1400"/>
          </a:p>
          <a:p>
            <a:r>
              <a:rPr lang="en-GB" sz="1400" b="1"/>
              <a:t>Main Contact Point for other Learning Organisations/Local Authorities: </a:t>
            </a:r>
            <a:r>
              <a:rPr lang="en-GB" sz="1400" b="1">
                <a:solidFill>
                  <a:schemeClr val="bg1"/>
                </a:solidFill>
                <a:hlinkClick r:id="rId2"/>
              </a:rPr>
              <a:t>Dianne.holmes@attrust.org.uk</a:t>
            </a:r>
            <a:r>
              <a:rPr lang="en-GB" sz="1400" b="1">
                <a:solidFill>
                  <a:schemeClr val="bg1"/>
                </a:solidFill>
              </a:rPr>
              <a:t> </a:t>
            </a:r>
            <a:endParaRPr lang="en-GB" sz="1400">
              <a:solidFill>
                <a:schemeClr val="bg1"/>
              </a:solidFill>
            </a:endParaRPr>
          </a:p>
        </p:txBody>
      </p:sp>
    </p:spTree>
    <p:extLst>
      <p:ext uri="{BB962C8B-B14F-4D97-AF65-F5344CB8AC3E}">
        <p14:creationId xmlns:p14="http://schemas.microsoft.com/office/powerpoint/2010/main" val="1943775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414722-F594-6960-30C2-05C5888A2939}"/>
              </a:ext>
            </a:extLst>
          </p:cNvPr>
          <p:cNvSpPr txBox="1"/>
          <p:nvPr/>
        </p:nvSpPr>
        <p:spPr>
          <a:xfrm>
            <a:off x="643370" y="576565"/>
            <a:ext cx="11100619" cy="5232202"/>
          </a:xfrm>
          <a:prstGeom prst="rect">
            <a:avLst/>
          </a:prstGeom>
          <a:noFill/>
        </p:spPr>
        <p:txBody>
          <a:bodyPr wrap="square" lIns="91440" tIns="45720" rIns="91440" bIns="45720" rtlCol="0" anchor="t">
            <a:spAutoFit/>
          </a:bodyPr>
          <a:lstStyle/>
          <a:p>
            <a:r>
              <a:rPr lang="en-GB" sz="2800" b="1">
                <a:solidFill>
                  <a:schemeClr val="bg1"/>
                </a:solidFill>
              </a:rPr>
              <a:t>Burton and South Derbyshire College (BSDC)</a:t>
            </a:r>
          </a:p>
          <a:p>
            <a:endParaRPr lang="en-GB" b="1"/>
          </a:p>
          <a:p>
            <a:endParaRPr lang="en-GB" b="1"/>
          </a:p>
          <a:p>
            <a:r>
              <a:rPr lang="en-GB" b="1"/>
              <a:t>What we deliver for EMCCA :</a:t>
            </a:r>
            <a:endParaRPr lang="en-GB"/>
          </a:p>
          <a:p>
            <a:pPr lvl="0"/>
            <a:r>
              <a:rPr lang="en-GB">
                <a:solidFill>
                  <a:schemeClr val="bg1"/>
                </a:solidFill>
              </a:rPr>
              <a:t>ASF / FCFJ Predominantly at Level 2</a:t>
            </a:r>
          </a:p>
          <a:p>
            <a:pPr lvl="0"/>
            <a:r>
              <a:rPr lang="en-GB">
                <a:solidFill>
                  <a:schemeClr val="bg1"/>
                </a:solidFill>
              </a:rPr>
              <a:t>Delivery model: Classroom based learning 41% , Blended and Distance learning offer 59%</a:t>
            </a:r>
          </a:p>
          <a:p>
            <a:pPr lvl="0"/>
            <a:r>
              <a:rPr lang="en-GB">
                <a:solidFill>
                  <a:schemeClr val="bg1"/>
                </a:solidFill>
              </a:rPr>
              <a:t>Target groups: </a:t>
            </a:r>
            <a:r>
              <a:rPr lang="en-GB"/>
              <a:t> </a:t>
            </a:r>
            <a:r>
              <a:rPr lang="en-GB">
                <a:solidFill>
                  <a:schemeClr val="bg1"/>
                </a:solidFill>
              </a:rPr>
              <a:t>Economically inactive (currently 40% of enrolment) CPD offer</a:t>
            </a:r>
          </a:p>
          <a:p>
            <a:pPr lvl="0"/>
            <a:r>
              <a:rPr lang="en-GB">
                <a:solidFill>
                  <a:schemeClr val="bg1"/>
                </a:solidFill>
              </a:rPr>
              <a:t>Local need area: Green skills technology / Hydrogen technology / Cyber security and Networking </a:t>
            </a:r>
            <a:endParaRPr lang="en-GB">
              <a:solidFill>
                <a:schemeClr val="tx2">
                  <a:lumMod val="50000"/>
                  <a:lumOff val="50000"/>
                </a:schemeClr>
              </a:solidFill>
            </a:endParaRPr>
          </a:p>
          <a:p>
            <a:endParaRPr lang="en-GB"/>
          </a:p>
          <a:p>
            <a:r>
              <a:rPr lang="en-GB" b="1"/>
              <a:t>Where we operate:</a:t>
            </a:r>
            <a:endParaRPr lang="en-GB"/>
          </a:p>
          <a:p>
            <a:pPr lvl="0"/>
            <a:r>
              <a:rPr lang="en-GB">
                <a:solidFill>
                  <a:schemeClr val="bg1"/>
                </a:solidFill>
              </a:rPr>
              <a:t>Classroom based campus delivery from Burton and South Derbyshire.</a:t>
            </a:r>
          </a:p>
          <a:p>
            <a:pPr lvl="0"/>
            <a:r>
              <a:rPr lang="en-GB">
                <a:solidFill>
                  <a:schemeClr val="bg1"/>
                </a:solidFill>
              </a:rPr>
              <a:t>60% South Derbyshire / 20% Derby / 20% Nottingham </a:t>
            </a:r>
          </a:p>
          <a:p>
            <a:pPr lvl="0"/>
            <a:endParaRPr lang="en-GB">
              <a:solidFill>
                <a:schemeClr val="bg1"/>
              </a:solidFill>
            </a:endParaRPr>
          </a:p>
          <a:p>
            <a:r>
              <a:rPr lang="en-GB" b="1"/>
              <a:t>Unique Qualities:</a:t>
            </a:r>
            <a:endParaRPr lang="en-GB"/>
          </a:p>
          <a:p>
            <a:pPr lvl="0"/>
            <a:r>
              <a:rPr lang="en-GB">
                <a:solidFill>
                  <a:schemeClr val="bg1"/>
                </a:solidFill>
              </a:rPr>
              <a:t>Facilities / Progression / Outcomes </a:t>
            </a:r>
            <a:r>
              <a:rPr lang="en-GB"/>
              <a:t> </a:t>
            </a:r>
          </a:p>
          <a:p>
            <a:pPr lvl="0"/>
            <a:endParaRPr lang="en-GB"/>
          </a:p>
          <a:p>
            <a:r>
              <a:rPr lang="en-GB" b="1"/>
              <a:t>Main Contact Point for other Learning Organisations/Local Authorities: </a:t>
            </a:r>
            <a:endParaRPr lang="en-GB">
              <a:solidFill>
                <a:schemeClr val="bg1"/>
              </a:solidFill>
            </a:endParaRPr>
          </a:p>
          <a:p>
            <a:r>
              <a:rPr lang="en-GB" b="1">
                <a:solidFill>
                  <a:schemeClr val="bg1"/>
                </a:solidFill>
              </a:rPr>
              <a:t>Ben Corden (Assistant Principal)</a:t>
            </a:r>
            <a:endParaRPr lang="en-GB">
              <a:solidFill>
                <a:schemeClr val="bg1"/>
              </a:solidFill>
            </a:endParaRPr>
          </a:p>
        </p:txBody>
      </p:sp>
    </p:spTree>
    <p:extLst>
      <p:ext uri="{BB962C8B-B14F-4D97-AF65-F5344CB8AC3E}">
        <p14:creationId xmlns:p14="http://schemas.microsoft.com/office/powerpoint/2010/main" val="1452148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985A73AEDF5B6488779BAC8E43FC8B6" ma:contentTypeVersion="20" ma:contentTypeDescription="Create a new document." ma:contentTypeScope="" ma:versionID="4cf07ccec15982d2303df78daf0d8967">
  <xsd:schema xmlns:xsd="http://www.w3.org/2001/XMLSchema" xmlns:xs="http://www.w3.org/2001/XMLSchema" xmlns:p="http://schemas.microsoft.com/office/2006/metadata/properties" xmlns:ns2="7a8416e9-de58-47d7-a653-804f2bf15fb1" targetNamespace="http://schemas.microsoft.com/office/2006/metadata/properties" ma:root="true" ma:fieldsID="a75234212891481230482f62d830c9c7" ns2:_="">
    <xsd:import namespace="7a8416e9-de58-47d7-a653-804f2bf15fb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2:MediaServiceOCR" minOccurs="0"/>
                <xsd:element ref="ns2:MediaServiceBillingMetadata" minOccurs="0"/>
                <xsd:element ref="ns2:Fees" minOccurs="0"/>
                <xsd:element ref="ns2:MediaServiceLocation" minOccurs="0"/>
                <xsd:element ref="ns2:_Flow_SignoffStatus" minOccurs="0"/>
                <xsd:element ref="ns2:_ApprovalAssignedTo" minOccurs="0"/>
                <xsd:element ref="ns2:_ApprovalRespondedBy" minOccurs="0"/>
                <xsd:element ref="ns2:_ApprovalSentBy" minOccurs="0"/>
                <xsd:element ref="ns2:_Approval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416e9-de58-47d7-a653-804f2bf15f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44b2fd0d-e87d-47cf-a99d-e035909590d7"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Fees" ma:index="19" nillable="true" ma:displayName="Fees" ma:format="Hyperlink" ma:internalName="Fees">
      <xsd:complexType>
        <xsd:complexContent>
          <xsd:extension base="dms:URL">
            <xsd:sequence>
              <xsd:element name="Url" type="dms:ValidUrl" minOccurs="0" nillable="true"/>
              <xsd:element name="Description" type="xsd:string" nillable="true"/>
            </xsd:sequence>
          </xsd:extension>
        </xsd:complexContent>
      </xsd:complex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Sign-off status" ma:internalName="_x0024_Resources_x003a_core_x002c_Signoff_Status">
      <xsd:simpleType>
        <xsd:restriction base="dms:Text"/>
      </xsd:simpleType>
    </xsd:element>
    <xsd:element name="_ApprovalAssignedTo" ma:index="22" nillable="true" ma:displayName="Approvers" ma:list="UserInfo" ma:internalName="_ApprovalAssignedTo"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RespondedBy" ma:index="23" nillable="true" ma:displayName="Responses" ma:list="UserInfo" ma:internalName="_ApprovalRespondedBy"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SentBy" ma:index="24" nillable="true" ma:displayName="Approval Creator" ma:list="UserInfo" ma:internalName="_ApprovalSentBy"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ApprovalStatus" ma:index="25" nillable="true" ma:displayName="Approval status" ma:internalName="_ApprovalStatu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a8416e9-de58-47d7-a653-804f2bf15fb1">
      <Terms xmlns="http://schemas.microsoft.com/office/infopath/2007/PartnerControls"/>
    </lcf76f155ced4ddcb4097134ff3c332f>
    <Fees xmlns="7a8416e9-de58-47d7-a653-804f2bf15fb1">
      <Url xsi:nil="true"/>
      <Description xsi:nil="true"/>
    </Fees>
    <_Flow_SignoffStatus xmlns="7a8416e9-de58-47d7-a653-804f2bf15fb1" xsi:nil="true"/>
  </documentManagement>
</p:properties>
</file>

<file path=customXml/itemProps1.xml><?xml version="1.0" encoding="utf-8"?>
<ds:datastoreItem xmlns:ds="http://schemas.openxmlformats.org/officeDocument/2006/customXml" ds:itemID="{F8C5A99E-DED1-4000-ACA7-CE380796CE17}">
  <ds:schemaRefs>
    <ds:schemaRef ds:uri="http://schemas.microsoft.com/sharepoint/v3/contenttype/forms"/>
  </ds:schemaRefs>
</ds:datastoreItem>
</file>

<file path=customXml/itemProps2.xml><?xml version="1.0" encoding="utf-8"?>
<ds:datastoreItem xmlns:ds="http://schemas.openxmlformats.org/officeDocument/2006/customXml" ds:itemID="{BDA60740-C17C-4CBF-8A55-43A1B7D6BE91}"/>
</file>

<file path=customXml/itemProps3.xml><?xml version="1.0" encoding="utf-8"?>
<ds:datastoreItem xmlns:ds="http://schemas.openxmlformats.org/officeDocument/2006/customXml" ds:itemID="{5DB17242-D61A-4394-AD77-7AD3A85CACEB}">
  <ds:schemaRefs>
    <ds:schemaRef ds:uri="7a8416e9-de58-47d7-a653-804f2bf15fb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27</Slides>
  <Notes>2</Notes>
  <HiddenSlides>0</HiddenSlide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Rebecca Douglas</dc:creator>
  <cp:revision>9</cp:revision>
  <dcterms:created xsi:type="dcterms:W3CDTF">2026-02-05T14:01:56Z</dcterms:created>
  <dcterms:modified xsi:type="dcterms:W3CDTF">2026-02-23T12:55:07Z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0cc7b71-6131-4233-ac16-3d691441cdc3_Enabled">
    <vt:lpwstr>true</vt:lpwstr>
  </property>
  <property fmtid="{D5CDD505-2E9C-101B-9397-08002B2CF9AE}" pid="3" name="MSIP_Label_d0cc7b71-6131-4233-ac16-3d691441cdc3_SetDate">
    <vt:lpwstr>2026-02-05T14:23:14Z</vt:lpwstr>
  </property>
  <property fmtid="{D5CDD505-2E9C-101B-9397-08002B2CF9AE}" pid="4" name="MSIP_Label_d0cc7b71-6131-4233-ac16-3d691441cdc3_Method">
    <vt:lpwstr>Standard</vt:lpwstr>
  </property>
  <property fmtid="{D5CDD505-2E9C-101B-9397-08002B2CF9AE}" pid="5" name="MSIP_Label_d0cc7b71-6131-4233-ac16-3d691441cdc3_Name">
    <vt:lpwstr>Official</vt:lpwstr>
  </property>
  <property fmtid="{D5CDD505-2E9C-101B-9397-08002B2CF9AE}" pid="6" name="MSIP_Label_d0cc7b71-6131-4233-ac16-3d691441cdc3_SiteId">
    <vt:lpwstr>dd489f0a-91b7-44a9-957f-986ddf2268ba</vt:lpwstr>
  </property>
  <property fmtid="{D5CDD505-2E9C-101B-9397-08002B2CF9AE}" pid="7" name="MSIP_Label_d0cc7b71-6131-4233-ac16-3d691441cdc3_ActionId">
    <vt:lpwstr>b7144118-ca23-4674-b313-db8e8a5c7dfc</vt:lpwstr>
  </property>
  <property fmtid="{D5CDD505-2E9C-101B-9397-08002B2CF9AE}" pid="8" name="MSIP_Label_d0cc7b71-6131-4233-ac16-3d691441cdc3_ContentBits">
    <vt:lpwstr>0</vt:lpwstr>
  </property>
  <property fmtid="{D5CDD505-2E9C-101B-9397-08002B2CF9AE}" pid="9" name="MSIP_Label_d0cc7b71-6131-4233-ac16-3d691441cdc3_Tag">
    <vt:lpwstr>10, 3, 0, 1</vt:lpwstr>
  </property>
  <property fmtid="{D5CDD505-2E9C-101B-9397-08002B2CF9AE}" pid="10" name="ContentTypeId">
    <vt:lpwstr>0x0101009985A73AEDF5B6488779BAC8E43FC8B6</vt:lpwstr>
  </property>
  <property fmtid="{D5CDD505-2E9C-101B-9397-08002B2CF9AE}" pid="11" name="MediaServiceImageTags">
    <vt:lpwstr/>
  </property>
</Properties>
</file>